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8" r:id="rId3"/>
  </p:sldIdLst>
  <p:sldSz cx="6858000" cy="9906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00FF"/>
    <a:srgbClr val="04FC9E"/>
    <a:srgbClr val="3333CC"/>
    <a:srgbClr val="6600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4" d="100"/>
          <a:sy n="74" d="100"/>
        </p:scale>
        <p:origin x="225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0E36B1D9-186B-4F6F-915C-3348F6472524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33488"/>
            <a:ext cx="23034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262" y="4747760"/>
            <a:ext cx="5389240" cy="3884673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1D36E22F-BC92-4F57-9563-E4C4AE446D2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45400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1F47-A662-47A4-8489-8127C6BCC7FD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5BC7-7391-4458-B1AC-0A133711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695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1F47-A662-47A4-8489-8127C6BCC7FD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5BC7-7391-4458-B1AC-0A133711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887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1F47-A662-47A4-8489-8127C6BCC7FD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5BC7-7391-4458-B1AC-0A133711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2671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1F47-A662-47A4-8489-8127C6BCC7FD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5BC7-7391-4458-B1AC-0A133711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7073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1F47-A662-47A4-8489-8127C6BCC7FD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5BC7-7391-4458-B1AC-0A133711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09375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1F47-A662-47A4-8489-8127C6BCC7FD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5BC7-7391-4458-B1AC-0A133711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953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1F47-A662-47A4-8489-8127C6BCC7FD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5BC7-7391-4458-B1AC-0A133711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8872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1F47-A662-47A4-8489-8127C6BCC7FD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5BC7-7391-4458-B1AC-0A133711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136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1F47-A662-47A4-8489-8127C6BCC7FD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5BC7-7391-4458-B1AC-0A133711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7065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1F47-A662-47A4-8489-8127C6BCC7FD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5BC7-7391-4458-B1AC-0A133711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4207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0D1F47-A662-47A4-8489-8127C6BCC7FD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885BC7-7391-4458-B1AC-0A133711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859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0D1F47-A662-47A4-8489-8127C6BCC7FD}" type="datetimeFigureOut">
              <a:rPr kumimoji="1" lang="ja-JP" altLang="en-US" smtClean="0"/>
              <a:t>2025/10/18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885BC7-7391-4458-B1AC-0A1337112D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48784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gif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10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図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-36794"/>
            <a:ext cx="6847207" cy="3762521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F9DB8E99-A864-EE88-0D0B-441C9E86DD7A}"/>
              </a:ext>
            </a:extLst>
          </p:cNvPr>
          <p:cNvSpPr txBox="1"/>
          <p:nvPr/>
        </p:nvSpPr>
        <p:spPr>
          <a:xfrm>
            <a:off x="2095496" y="77008"/>
            <a:ext cx="31242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2400" b="1" dirty="0"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JTB</a:t>
            </a:r>
            <a:r>
              <a:rPr kumimoji="1" lang="ja-JP" altLang="en-US" sz="2400" b="1" dirty="0"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福井支店～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B0B98A2D-CEEC-D95D-1122-5D32281E2DF8}"/>
              </a:ext>
            </a:extLst>
          </p:cNvPr>
          <p:cNvSpPr txBox="1"/>
          <p:nvPr/>
        </p:nvSpPr>
        <p:spPr>
          <a:xfrm>
            <a:off x="406470" y="1154611"/>
            <a:ext cx="6168431" cy="184665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 smtClean="0">
                <a:ln w="63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rgbClr val="3333CC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海外旅行説明会</a:t>
            </a:r>
            <a:endParaRPr kumimoji="1" lang="en-US" altLang="ja-JP" sz="6600" b="1" dirty="0" smtClean="0">
              <a:ln w="635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srgbClr val="3333CC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en-US" altLang="ja-JP" sz="4800" b="1" dirty="0" smtClean="0">
                <a:ln w="63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rgbClr val="3333CC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4800" b="1" dirty="0" smtClean="0">
                <a:ln w="63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rgbClr val="3333CC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月</a:t>
            </a:r>
            <a:r>
              <a:rPr kumimoji="1" lang="en-US" altLang="ja-JP" sz="4800" b="1" dirty="0" smtClean="0">
                <a:ln w="63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rgbClr val="3333CC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r>
              <a:rPr kumimoji="1" lang="ja-JP" altLang="en-US" sz="4800" b="1" dirty="0" smtClean="0">
                <a:ln w="635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50800" dist="38100" dir="5400000" algn="t" rotWithShape="0">
                    <a:srgbClr val="3333CC">
                      <a:alpha val="40000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日（月･祝）</a:t>
            </a:r>
            <a:endParaRPr kumimoji="1" lang="ja-JP" altLang="en-US" sz="4800" b="1" dirty="0">
              <a:ln w="6350">
                <a:solidFill>
                  <a:schemeClr val="tx1"/>
                </a:solidFill>
              </a:ln>
              <a:solidFill>
                <a:srgbClr val="FFFF00"/>
              </a:solidFill>
              <a:effectLst>
                <a:outerShdw blurRad="50800" dist="38100" dir="5400000" algn="t" rotWithShape="0">
                  <a:srgbClr val="3333CC">
                    <a:alpha val="40000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671D12FA-04E5-4ABB-F0B3-1615266C4CEC}"/>
              </a:ext>
            </a:extLst>
          </p:cNvPr>
          <p:cNvSpPr txBox="1"/>
          <p:nvPr/>
        </p:nvSpPr>
        <p:spPr>
          <a:xfrm>
            <a:off x="3898207" y="3049313"/>
            <a:ext cx="33141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場所： </a:t>
            </a:r>
            <a:r>
              <a:rPr kumimoji="1" lang="en-US" altLang="ja-JP" sz="2000" b="1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AOSSA</a:t>
            </a:r>
            <a:r>
              <a:rPr kumimoji="1" lang="ja-JP" altLang="en-US" sz="2000" b="1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福井</a:t>
            </a:r>
            <a:endParaRPr kumimoji="1" lang="en-US" altLang="ja-JP" sz="2000" b="1" dirty="0">
              <a:ln w="3175">
                <a:noFill/>
              </a:ln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2000" b="1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　　　  </a:t>
            </a:r>
            <a:r>
              <a:rPr kumimoji="1" lang="en-US" altLang="ja-JP" sz="2000" b="1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2000" b="1" dirty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階</a:t>
            </a:r>
            <a:r>
              <a:rPr kumimoji="1" lang="en-US" altLang="ja-JP" sz="2000" b="1" dirty="0" smtClean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601</a:t>
            </a:r>
            <a:r>
              <a:rPr kumimoji="1" lang="ja-JP" altLang="en-US" sz="2000" b="1" dirty="0" smtClean="0">
                <a:ln w="3175">
                  <a:noFill/>
                </a:ln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会議室</a:t>
            </a:r>
            <a:endParaRPr kumimoji="1" lang="ja-JP" altLang="en-US" sz="2000" b="1" dirty="0">
              <a:ln w="3175">
                <a:noFill/>
              </a:ln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4EE6C843-A4AF-88FB-1FC5-7766770FD7E4}"/>
              </a:ext>
            </a:extLst>
          </p:cNvPr>
          <p:cNvCxnSpPr>
            <a:cxnSpLocks/>
          </p:cNvCxnSpPr>
          <p:nvPr/>
        </p:nvCxnSpPr>
        <p:spPr>
          <a:xfrm flipV="1">
            <a:off x="489751" y="3842023"/>
            <a:ext cx="6001870" cy="1319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楕円 26">
            <a:extLst>
              <a:ext uri="{FF2B5EF4-FFF2-40B4-BE49-F238E27FC236}">
                <a16:creationId xmlns:a16="http://schemas.microsoft.com/office/drawing/2014/main" id="{CE05D304-A827-9D8E-4CE9-B47D5AA45DCD}"/>
              </a:ext>
            </a:extLst>
          </p:cNvPr>
          <p:cNvSpPr/>
          <p:nvPr/>
        </p:nvSpPr>
        <p:spPr>
          <a:xfrm>
            <a:off x="655321" y="4029636"/>
            <a:ext cx="822034" cy="496974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部</a:t>
            </a:r>
          </a:p>
        </p:txBody>
      </p: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BC45AE58-2D47-E28B-4169-CEFD5707912A}"/>
              </a:ext>
            </a:extLst>
          </p:cNvPr>
          <p:cNvCxnSpPr>
            <a:cxnSpLocks/>
          </p:cNvCxnSpPr>
          <p:nvPr/>
        </p:nvCxnSpPr>
        <p:spPr>
          <a:xfrm>
            <a:off x="573031" y="6870633"/>
            <a:ext cx="6001870" cy="0"/>
          </a:xfrm>
          <a:prstGeom prst="line">
            <a:avLst/>
          </a:prstGeom>
          <a:ln w="508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C66F3353-DB06-B1E3-F9BE-79C0CF414263}"/>
              </a:ext>
            </a:extLst>
          </p:cNvPr>
          <p:cNvSpPr txBox="1"/>
          <p:nvPr/>
        </p:nvSpPr>
        <p:spPr>
          <a:xfrm>
            <a:off x="1706877" y="4028621"/>
            <a:ext cx="452877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中欧　　　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11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30</a:t>
            </a:r>
          </a:p>
          <a:p>
            <a:r>
              <a:rPr kumimoji="1"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スペイン　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</a:p>
          <a:p>
            <a:r>
              <a:rPr kumimoji="1"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イタリア　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r>
              <a:rPr kumimoji="1" lang="ja-JP" altLang="en-US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1026" name="Picture 2" descr="000362837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4237" y="4948237"/>
            <a:ext cx="9525" cy="9525"/>
          </a:xfrm>
          <a:prstGeom prst="rect">
            <a:avLst/>
          </a:prstGeom>
        </p:spPr>
      </p:pic>
      <p:sp>
        <p:nvSpPr>
          <p:cNvPr id="8" name="テキスト ボックス 7"/>
          <p:cNvSpPr txBox="1"/>
          <p:nvPr/>
        </p:nvSpPr>
        <p:spPr>
          <a:xfrm>
            <a:off x="524017" y="5591208"/>
            <a:ext cx="5933335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参加費無料・事前予約制</a:t>
            </a:r>
            <a:endParaRPr kumimoji="1" lang="en-US" altLang="ja-JP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ＪＴＢ</a:t>
            </a:r>
            <a:r>
              <a:rPr lang="ja-JP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添乗員より現地の最新情報</a:t>
            </a:r>
            <a:r>
              <a:rPr lang="ja-JP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や</a:t>
            </a:r>
            <a:endParaRPr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これから</a:t>
            </a:r>
            <a:r>
              <a:rPr lang="ja-JP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のお勧め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コース</a:t>
            </a:r>
            <a:r>
              <a:rPr lang="ja-JP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r>
              <a:rPr lang="ja-JP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紹介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いたします</a:t>
            </a:r>
            <a:endParaRPr kumimoji="1" lang="en-US" altLang="ja-JP" b="1" dirty="0">
              <a:solidFill>
                <a:schemeClr val="accent2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ご検討中の方は是非ご参加ください</a:t>
            </a:r>
            <a:endParaRPr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319340" y="6991839"/>
            <a:ext cx="2960427" cy="2982686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57127" y="6992881"/>
            <a:ext cx="2739321" cy="3019736"/>
          </a:xfrm>
          <a:prstGeom prst="rect">
            <a:avLst/>
          </a:prstGeom>
        </p:spPr>
      </p:pic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C66F3353-DB06-B1E3-F9BE-79C0CF414263}"/>
              </a:ext>
            </a:extLst>
          </p:cNvPr>
          <p:cNvSpPr txBox="1"/>
          <p:nvPr/>
        </p:nvSpPr>
        <p:spPr>
          <a:xfrm>
            <a:off x="1586204" y="581085"/>
            <a:ext cx="3660807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ja-JP" altLang="en-US" b="1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新規で海外旅行をご検討の方限定</a:t>
            </a:r>
          </a:p>
        </p:txBody>
      </p:sp>
      <p:pic>
        <p:nvPicPr>
          <p:cNvPr id="4" name="図 3" descr="ロゴ, 会社名&#10;&#10;自動的に生成された説明">
            <a:extLst>
              <a:ext uri="{FF2B5EF4-FFF2-40B4-BE49-F238E27FC236}">
                <a16:creationId xmlns:a16="http://schemas.microsoft.com/office/drawing/2014/main" id="{9F9E9369-A6AB-49F0-EF0C-F42274E771FA}"/>
              </a:ext>
            </a:extLst>
          </p:cNvPr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231" y="127850"/>
            <a:ext cx="849974" cy="849225"/>
          </a:xfrm>
          <a:prstGeom prst="rect">
            <a:avLst/>
          </a:prstGeom>
        </p:spPr>
      </p:pic>
      <p:pic>
        <p:nvPicPr>
          <p:cNvPr id="3" name="Picture 2" descr="0003779073_preview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392101" y="7368605"/>
            <a:ext cx="3037710" cy="22782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C66F3353-DB06-B1E3-F9BE-79C0CF414263}"/>
              </a:ext>
            </a:extLst>
          </p:cNvPr>
          <p:cNvSpPr txBox="1"/>
          <p:nvPr/>
        </p:nvSpPr>
        <p:spPr>
          <a:xfrm>
            <a:off x="7034604" y="4528010"/>
            <a:ext cx="4290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スペイン 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C66F3353-DB06-B1E3-F9BE-79C0CF414263}"/>
              </a:ext>
            </a:extLst>
          </p:cNvPr>
          <p:cNvSpPr txBox="1"/>
          <p:nvPr/>
        </p:nvSpPr>
        <p:spPr>
          <a:xfrm>
            <a:off x="7025651" y="5340917"/>
            <a:ext cx="429035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イタリア 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r>
              <a:rPr kumimoji="1" lang="ja-JP" altLang="en-US" sz="20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：</a:t>
            </a:r>
            <a:r>
              <a:rPr kumimoji="1" lang="en-US" altLang="ja-JP" sz="20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endParaRPr kumimoji="1" lang="ja-JP" altLang="en-US" sz="20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9" name="楕円 28">
            <a:extLst>
              <a:ext uri="{FF2B5EF4-FFF2-40B4-BE49-F238E27FC236}">
                <a16:creationId xmlns:a16="http://schemas.microsoft.com/office/drawing/2014/main" id="{CE05D304-A827-9D8E-4CE9-B47D5AA45DCD}"/>
              </a:ext>
            </a:extLst>
          </p:cNvPr>
          <p:cNvSpPr/>
          <p:nvPr/>
        </p:nvSpPr>
        <p:spPr>
          <a:xfrm>
            <a:off x="671705" y="4541838"/>
            <a:ext cx="805649" cy="496974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部</a:t>
            </a:r>
            <a:endParaRPr kumimoji="1" lang="ja-JP" altLang="en-US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0" name="楕円 29">
            <a:extLst>
              <a:ext uri="{FF2B5EF4-FFF2-40B4-BE49-F238E27FC236}">
                <a16:creationId xmlns:a16="http://schemas.microsoft.com/office/drawing/2014/main" id="{CE05D304-A827-9D8E-4CE9-B47D5AA45DCD}"/>
              </a:ext>
            </a:extLst>
          </p:cNvPr>
          <p:cNvSpPr/>
          <p:nvPr/>
        </p:nvSpPr>
        <p:spPr>
          <a:xfrm>
            <a:off x="679530" y="5079005"/>
            <a:ext cx="805650" cy="468779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kumimoji="1" lang="ja-JP" altLang="en-US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部</a:t>
            </a:r>
            <a:endParaRPr kumimoji="1" lang="ja-JP" altLang="en-US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205157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50000">
              <a:schemeClr val="accent2">
                <a:lumMod val="45000"/>
                <a:lumOff val="55000"/>
              </a:schemeClr>
            </a:gs>
            <a:gs pos="79000">
              <a:schemeClr val="accent2">
                <a:lumMod val="45000"/>
                <a:lumOff val="55000"/>
              </a:schemeClr>
            </a:gs>
            <a:gs pos="100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000362837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図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4237" y="4948237"/>
            <a:ext cx="9525" cy="9525"/>
          </a:xfrm>
          <a:prstGeom prst="rect">
            <a:avLst/>
          </a:prstGeom>
        </p:spPr>
      </p:pic>
      <p:pic>
        <p:nvPicPr>
          <p:cNvPr id="4" name="図 3" descr="ロゴ, 会社名&#10;&#10;自動的に生成された説明">
            <a:extLst>
              <a:ext uri="{FF2B5EF4-FFF2-40B4-BE49-F238E27FC236}">
                <a16:creationId xmlns:a16="http://schemas.microsoft.com/office/drawing/2014/main" id="{9F9E9369-A6AB-49F0-EF0C-F42274E771FA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7231" y="127850"/>
            <a:ext cx="849974" cy="849225"/>
          </a:xfrm>
          <a:prstGeom prst="rect">
            <a:avLst/>
          </a:prstGeom>
        </p:spPr>
      </p:pic>
      <p:sp>
        <p:nvSpPr>
          <p:cNvPr id="24" name="タイトル 1"/>
          <p:cNvSpPr txBox="1">
            <a:spLocks/>
          </p:cNvSpPr>
          <p:nvPr/>
        </p:nvSpPr>
        <p:spPr>
          <a:xfrm>
            <a:off x="1487640" y="364784"/>
            <a:ext cx="3842465" cy="68361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説明会内容</a:t>
            </a:r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-</a:t>
            </a:r>
            <a:endParaRPr lang="ja-JP" altLang="en-US" sz="3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C66F3353-DB06-B1E3-F9BE-79C0CF414263}"/>
              </a:ext>
            </a:extLst>
          </p:cNvPr>
          <p:cNvSpPr txBox="1"/>
          <p:nvPr/>
        </p:nvSpPr>
        <p:spPr>
          <a:xfrm>
            <a:off x="155575" y="1048401"/>
            <a:ext cx="64795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これから海外旅行をご検討の方限定の説明会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</a:t>
            </a:r>
            <a:endParaRPr kumimoji="1" lang="en-US" altLang="ja-JP" sz="1600" dirty="0" smtClean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参加費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無料！各回</a:t>
            </a:r>
            <a:r>
              <a:rPr kumimoji="1" lang="en-US" altLang="ja-JP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名様限定・最少</a:t>
            </a: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催行人員は</a:t>
            </a:r>
            <a:r>
              <a:rPr kumimoji="1" lang="en-US" altLang="ja-JP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r>
              <a:rPr kumimoji="1" lang="ja-JP" altLang="en-US" sz="1600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名</a:t>
            </a:r>
            <a:r>
              <a:rPr kumimoji="1"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様です</a:t>
            </a:r>
            <a:endParaRPr kumimoji="1" lang="ja-JP" altLang="en-US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55575" y="1663501"/>
            <a:ext cx="6487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◆◆◆◆◆◆◆◆◆◆◆◆◆◆◆◆◆◆◆◆◆◆◆◆◆◆◆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213360" y="4092741"/>
            <a:ext cx="642175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《</a:t>
            </a:r>
            <a:r>
              <a:rPr lang="ja-JP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lang="ja-JP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部</a:t>
            </a:r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》13</a:t>
            </a:r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:</a:t>
            </a:r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00</a:t>
            </a:r>
            <a:r>
              <a:rPr lang="ja-JP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スペイン</a:t>
            </a:r>
            <a:endParaRPr lang="ja-JP" altLang="ja-JP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ガウディ建築が堪能できるバルセロナ、古都トレド、アンダルシア地方など魅力あふれる都市を訪れるコースをご紹介</a:t>
            </a:r>
            <a:endParaRPr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説明会終了後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JTB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スタッフの個別相談会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ＷＥＢからのお申し込み→</a:t>
            </a:r>
            <a:endParaRPr lang="ja-JP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165100" y="3675712"/>
            <a:ext cx="6487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FF00"/>
                </a:solidFill>
              </a:rPr>
              <a:t>◆◆◆◆◆◆◆◆◆◆◆◆◆◆◆◆◆◆◆◆◆◆◆◆◆◆◆</a:t>
            </a: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12200" y="5755818"/>
            <a:ext cx="6487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rgbClr val="FFFF00"/>
                </a:solidFill>
              </a:rPr>
              <a:t>◆◆◆◆◆◆◆◆◆◆◆◆◆◆◆◆◆◆◆◆◆◆◆◆◆◆◆</a:t>
            </a: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80462" y="7905777"/>
            <a:ext cx="64875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solidFill>
                  <a:schemeClr val="bg1"/>
                </a:solidFill>
              </a:rPr>
              <a:t>◆◆◆◆◆◆◆◆◆◆◆◆◆◆◆◆◆◆◆◆◆◆◆◆◆◆◆</a:t>
            </a:r>
          </a:p>
        </p:txBody>
      </p:sp>
      <p:sp>
        <p:nvSpPr>
          <p:cNvPr id="40" name="正方形/長方形 39"/>
          <p:cNvSpPr/>
          <p:nvPr/>
        </p:nvSpPr>
        <p:spPr>
          <a:xfrm>
            <a:off x="313931" y="2050585"/>
            <a:ext cx="6296297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《</a:t>
            </a:r>
            <a:r>
              <a:rPr lang="ja-JP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部</a:t>
            </a:r>
            <a:r>
              <a:rPr lang="en-US" altLang="ja-JP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》10:30</a:t>
            </a:r>
            <a:r>
              <a:rPr lang="ja-JP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ja-JP" altLang="en-US" sz="3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中欧</a:t>
            </a:r>
            <a:endParaRPr lang="ja-JP" altLang="ja-JP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中欧は</a:t>
            </a:r>
            <a:r>
              <a:rPr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度の旅で多くの国々を周遊できる点が魅力。</a:t>
            </a:r>
            <a:endParaRPr lang="en-US" altLang="ja-JP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中世の街並みと雄大な自然をめぐるコースをご紹介</a:t>
            </a:r>
            <a:endParaRPr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説明会終了後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JTB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スタッフの個別相談会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ＷＥＢからのお申し込み→</a:t>
            </a:r>
            <a:endParaRPr lang="ja-JP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313931" y="6194644"/>
            <a:ext cx="6296297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3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《</a:t>
            </a:r>
            <a:r>
              <a:rPr lang="ja-JP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第</a:t>
            </a:r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部</a:t>
            </a:r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》15:00</a:t>
            </a:r>
            <a:r>
              <a:rPr lang="ja-JP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en-US" altLang="ja-JP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sz="3200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イタリア</a:t>
            </a:r>
            <a:endParaRPr lang="ja-JP" altLang="ja-JP" sz="36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en-US" altLang="ja-JP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 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世界遺産登録数</a:t>
            </a:r>
            <a:r>
              <a:rPr lang="en-US" altLang="ja-JP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NO</a:t>
            </a:r>
            <a:r>
              <a:rPr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１のイタリア。訪れる者を魅了してやまない数々の魅力とコース内容をご紹介</a:t>
            </a:r>
            <a:endParaRPr lang="en-US" altLang="ja-JP" sz="2000" b="1" dirty="0" smtClean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説明会終了後</a:t>
            </a:r>
            <a:r>
              <a:rPr lang="en-US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JTB</a:t>
            </a:r>
            <a:r>
              <a:rPr lang="ja-JP" altLang="ja-JP" sz="16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スタッフの個別相談会</a:t>
            </a:r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endParaRPr lang="en-US" altLang="ja-JP" sz="16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lang="ja-JP" altLang="en-US" sz="1600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　　　　　　　　　　</a:t>
            </a:r>
            <a:r>
              <a:rPr lang="ja-JP" altLang="en-US" sz="1600" dirty="0" smtClean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ＷＥＢからのお申し込み→</a:t>
            </a:r>
            <a:endParaRPr lang="ja-JP" altLang="ja-JP" sz="1600" dirty="0">
              <a:solidFill>
                <a:srgbClr val="FF000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2071019" y="8262780"/>
            <a:ext cx="27699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ご予約・お問い合わせ先</a:t>
            </a:r>
            <a:endParaRPr kumimoji="1"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5" name="Text Box 5"/>
          <p:cNvSpPr txBox="1">
            <a:spLocks noChangeArrowheads="1"/>
          </p:cNvSpPr>
          <p:nvPr/>
        </p:nvSpPr>
        <p:spPr bwMode="auto">
          <a:xfrm>
            <a:off x="313931" y="8461350"/>
            <a:ext cx="3341686" cy="1604562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endParaRPr lang="en-US" altLang="ja-JP" sz="2400" b="1" kern="100" dirty="0">
              <a:solidFill>
                <a:srgbClr val="3333CC"/>
              </a:solidFill>
              <a:effectLst/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ja-JP" sz="2800" b="1" kern="100" dirty="0" smtClean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福井店</a:t>
            </a:r>
            <a:endParaRPr lang="ja-JP" sz="28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n-US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r>
              <a:rPr lang="en-US" sz="2000" b="1" kern="100" dirty="0" smtClean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TEL</a:t>
            </a:r>
            <a:r>
              <a:rPr lang="ja-JP" altLang="en-US" sz="2000" b="1" kern="100" dirty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sz="2000" b="1" kern="100" dirty="0" smtClean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0776-27-7710</a:t>
            </a:r>
            <a:endParaRPr lang="ja-JP" sz="20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【営業時間】</a:t>
            </a:r>
            <a:r>
              <a:rPr lang="en-US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明朝" panose="02020609040205080304" pitchFamily="17" charset="-128"/>
              </a:rPr>
              <a:t>〜</a:t>
            </a:r>
            <a:r>
              <a:rPr lang="en-US" alt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明朝" panose="02020609040205080304" pitchFamily="17" charset="-128"/>
              </a:rPr>
              <a:t>18</a:t>
            </a:r>
            <a:r>
              <a:rPr lang="ja-JP" altLang="en-US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明朝" panose="02020609040205080304" pitchFamily="17" charset="-128"/>
              </a:rPr>
              <a:t>：</a:t>
            </a:r>
            <a:r>
              <a:rPr lang="en-US" alt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ＭＳ 明朝" panose="02020609040205080304" pitchFamily="17" charset="-128"/>
              </a:rPr>
              <a:t>00</a:t>
            </a:r>
            <a:r>
              <a:rPr 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</a:t>
            </a:r>
          </a:p>
          <a:p>
            <a:pPr algn="ctr">
              <a:spcAft>
                <a:spcPts val="0"/>
              </a:spcAft>
            </a:pPr>
            <a:r>
              <a:rPr 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【定休日】水</a:t>
            </a:r>
            <a:r>
              <a:rPr lang="ja-JP" sz="1200" kern="100" dirty="0" smtClean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・金曜</a:t>
            </a:r>
            <a:r>
              <a:rPr lang="ja-JP" altLang="en-US" sz="1200" kern="1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　　　　</a:t>
            </a:r>
            <a:endParaRPr 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sp>
        <p:nvSpPr>
          <p:cNvPr id="46" name="Text Box 5"/>
          <p:cNvSpPr txBox="1">
            <a:spLocks noChangeArrowheads="1"/>
          </p:cNvSpPr>
          <p:nvPr/>
        </p:nvSpPr>
        <p:spPr bwMode="auto">
          <a:xfrm>
            <a:off x="3174085" y="8459775"/>
            <a:ext cx="3436143" cy="1509167"/>
          </a:xfrm>
          <a:prstGeom prst="rect">
            <a:avLst/>
          </a:prstGeom>
          <a:noFill/>
          <a:ln>
            <a:noFill/>
          </a:ln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endParaRPr lang="en-US" altLang="ja-JP" sz="2400" b="1" kern="100" dirty="0">
              <a:solidFill>
                <a:srgbClr val="3333CC"/>
              </a:solidFill>
              <a:effectLst/>
              <a:latin typeface="Century" panose="02040604050505020304" pitchFamily="18" charset="0"/>
              <a:ea typeface="HG丸ｺﾞｼｯｸM-PRO" panose="020F0600000000000000" pitchFamily="50" charset="-128"/>
              <a:cs typeface="Times New Roman" panose="02020603050405020304" pitchFamily="18" charset="0"/>
            </a:endParaRPr>
          </a:p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ja-JP" sz="2800" b="1" kern="100" dirty="0" smtClean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福井</a:t>
            </a:r>
            <a:r>
              <a:rPr lang="ja-JP" altLang="en-US" sz="28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エルパ</a:t>
            </a:r>
            <a:r>
              <a:rPr lang="ja-JP" sz="28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店</a:t>
            </a:r>
            <a:endParaRPr lang="ja-JP" sz="28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en-US" sz="10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r>
              <a:rPr lang="en-US" sz="20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TEL</a:t>
            </a:r>
            <a:r>
              <a:rPr lang="ja-JP" sz="20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sz="20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0776-</a:t>
            </a:r>
            <a:r>
              <a:rPr lang="en-US" altLang="ja-JP" sz="2000" b="1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57-2540</a:t>
            </a:r>
            <a:endParaRPr lang="ja-JP" sz="20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【営業時間】</a:t>
            </a:r>
            <a:r>
              <a:rPr lang="en-US" alt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10</a:t>
            </a:r>
            <a:r>
              <a:rPr lang="ja-JP" altLang="en-US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r>
              <a:rPr lang="ja-JP" altLang="en-US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～</a:t>
            </a:r>
            <a:r>
              <a:rPr lang="en-US" alt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18</a:t>
            </a:r>
            <a:r>
              <a:rPr lang="ja-JP" altLang="en-US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：</a:t>
            </a:r>
            <a:r>
              <a:rPr lang="en-US" alt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00</a:t>
            </a:r>
            <a:endParaRPr lang="ja-JP" sz="120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ja-JP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【定休日】</a:t>
            </a:r>
            <a:r>
              <a:rPr lang="ja-JP" altLang="en-US" sz="1200" kern="100" dirty="0"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エルパ店の定休日に準ずる</a:t>
            </a:r>
            <a:endParaRPr lang="en-US" altLang="ja-JP" sz="1200" kern="100" dirty="0"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en-US" sz="1000" kern="100" dirty="0">
                <a:solidFill>
                  <a:srgbClr val="FFFFFF"/>
                </a:solidFill>
                <a:effectLst/>
                <a:latin typeface="メイリオ" panose="020B0604030504040204" pitchFamily="50" charset="-128"/>
                <a:ea typeface="メイリオ" panose="020B0604030504040204" pitchFamily="50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latin typeface="メイリオ" panose="020B0604030504040204" pitchFamily="50" charset="-128"/>
              <a:ea typeface="メイリオ" panose="020B0604030504040204" pitchFamily="50" charset="-128"/>
              <a:cs typeface="Times New Roman" panose="02020603050405020304" pitchFamily="18" charset="0"/>
            </a:endParaRPr>
          </a:p>
        </p:txBody>
      </p:sp>
      <p:pic>
        <p:nvPicPr>
          <p:cNvPr id="3" name="Picture 2" descr="https://qr.quel.jp/tmp/1c2eec496a46c4b32416881a1c8c077ee95fc945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658" y="3143131"/>
            <a:ext cx="694862" cy="6389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qr.quel.jp/tmp/2887d24623c84969a777d6c837e28c8c469ab0e8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658" y="5196840"/>
            <a:ext cx="694862" cy="62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s://qr.quel.jp/tmp/7ef8f297c53b9c39dd8155a70fee5c659a837352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51658" y="7239000"/>
            <a:ext cx="694862" cy="6667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9540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1966</TotalTime>
  <Words>479</Words>
  <Application>Microsoft Office PowerPoint</Application>
  <PresentationFormat>A4 210 x 297 mm</PresentationFormat>
  <Paragraphs>50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3" baseType="lpstr">
      <vt:lpstr>HG丸ｺﾞｼｯｸM-PRO</vt:lpstr>
      <vt:lpstr>ＭＳ 明朝</vt:lpstr>
      <vt:lpstr>メイリオ</vt:lpstr>
      <vt:lpstr>游ゴシック</vt:lpstr>
      <vt:lpstr>游ゴシック Light</vt:lpstr>
      <vt:lpstr>Arial</vt:lpstr>
      <vt:lpstr>Calibri</vt:lpstr>
      <vt:lpstr>Calibri Light</vt:lpstr>
      <vt:lpstr>Century</vt:lpstr>
      <vt:lpstr>Times New Roman</vt:lpstr>
      <vt:lpstr>Office テーマ</vt:lpstr>
      <vt:lpstr>PowerPoint プレゼンテーション</vt:lpstr>
      <vt:lpstr>PowerPoint プレゼンテーション</vt:lpstr>
    </vt:vector>
  </TitlesOfParts>
  <Company>JTBコーポレートセールス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稲田 典子(JTB)</dc:creator>
  <cp:lastModifiedBy>福井エルパ店(JTB)</cp:lastModifiedBy>
  <cp:revision>107</cp:revision>
  <cp:lastPrinted>2025-10-18T00:49:35Z</cp:lastPrinted>
  <dcterms:created xsi:type="dcterms:W3CDTF">2023-04-03T07:40:32Z</dcterms:created>
  <dcterms:modified xsi:type="dcterms:W3CDTF">2025-10-18T02:46:57Z</dcterms:modified>
</cp:coreProperties>
</file>