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DB873-E21D-41FD-B493-F2C1E2A80DD6}" v="22" dt="2026-03-07T05:15:01.669"/>
    <p1510:client id="{D58D329C-97D7-4577-A727-D4DD0F584CD0}" v="33" dt="2026-03-07T05:16:45.7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1" d="100"/>
          <a:sy n="61" d="100"/>
        </p:scale>
        <p:origin x="2381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村 彩乃(JTB)" userId="uylUwGvyMcLo/0I6UQp8HkBdRQ0WnJv8bCSZIXZAspo=" providerId="None" clId="Web-{D58D329C-97D7-4577-A727-D4DD0F584CD0}"/>
    <pc:docChg chg="modSld">
      <pc:chgData name="中村 彩乃(JTB)" userId="uylUwGvyMcLo/0I6UQp8HkBdRQ0WnJv8bCSZIXZAspo=" providerId="None" clId="Web-{D58D329C-97D7-4577-A727-D4DD0F584CD0}" dt="2026-03-07T05:16:44.418" v="15" actId="20577"/>
      <pc:docMkLst>
        <pc:docMk/>
      </pc:docMkLst>
      <pc:sldChg chg="modSp">
        <pc:chgData name="中村 彩乃(JTB)" userId="uylUwGvyMcLo/0I6UQp8HkBdRQ0WnJv8bCSZIXZAspo=" providerId="None" clId="Web-{D58D329C-97D7-4577-A727-D4DD0F584CD0}" dt="2026-03-07T05:16:44.418" v="15" actId="20577"/>
        <pc:sldMkLst>
          <pc:docMk/>
          <pc:sldMk cId="0" sldId="256"/>
        </pc:sldMkLst>
        <pc:spChg chg="mod">
          <ac:chgData name="中村 彩乃(JTB)" userId="uylUwGvyMcLo/0I6UQp8HkBdRQ0WnJv8bCSZIXZAspo=" providerId="None" clId="Web-{D58D329C-97D7-4577-A727-D4DD0F584CD0}" dt="2026-03-07T05:16:44.418" v="15" actId="20577"/>
          <ac:spMkLst>
            <pc:docMk/>
            <pc:sldMk cId="0" sldId="256"/>
            <ac:spMk id="50" creationId="{11A97EBF-9A79-E15B-55ED-CBF5D74A60B5}"/>
          </ac:spMkLst>
        </pc:spChg>
      </pc:sldChg>
    </pc:docChg>
  </pc:docChgLst>
  <pc:docChgLst>
    <pc:chgData name="中村 彩乃(JTB)" userId="uylUwGvyMcLo/0I6UQp8HkBdRQ0WnJv8bCSZIXZAspo=" providerId="None" clId="Web-{461DB873-E21D-41FD-B493-F2C1E2A80DD6}"/>
    <pc:docChg chg="modSld">
      <pc:chgData name="中村 彩乃(JTB)" userId="uylUwGvyMcLo/0I6UQp8HkBdRQ0WnJv8bCSZIXZAspo=" providerId="None" clId="Web-{461DB873-E21D-41FD-B493-F2C1E2A80DD6}" dt="2026-03-07T05:15:01.669" v="13" actId="20577"/>
      <pc:docMkLst>
        <pc:docMk/>
      </pc:docMkLst>
      <pc:sldChg chg="modSp">
        <pc:chgData name="中村 彩乃(JTB)" userId="uylUwGvyMcLo/0I6UQp8HkBdRQ0WnJv8bCSZIXZAspo=" providerId="None" clId="Web-{461DB873-E21D-41FD-B493-F2C1E2A80DD6}" dt="2026-03-07T05:15:01.669" v="13" actId="20577"/>
        <pc:sldMkLst>
          <pc:docMk/>
          <pc:sldMk cId="0" sldId="256"/>
        </pc:sldMkLst>
        <pc:spChg chg="mod">
          <ac:chgData name="中村 彩乃(JTB)" userId="uylUwGvyMcLo/0I6UQp8HkBdRQ0WnJv8bCSZIXZAspo=" providerId="None" clId="Web-{461DB873-E21D-41FD-B493-F2C1E2A80DD6}" dt="2026-03-07T05:15:01.669" v="13" actId="20577"/>
          <ac:spMkLst>
            <pc:docMk/>
            <pc:sldMk cId="0" sldId="256"/>
            <ac:spMk id="50" creationId="{11A97EBF-9A79-E15B-55ED-CBF5D74A60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87"/>
            <a:ext cx="7559013" cy="106718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60309" cy="7776209"/>
          </a:xfrm>
          <a:custGeom>
            <a:avLst/>
            <a:gdLst/>
            <a:ahLst/>
            <a:cxnLst/>
            <a:rect l="l" t="t" r="r" b="b"/>
            <a:pathLst>
              <a:path w="7560309" h="7776209">
                <a:moveTo>
                  <a:pt x="0" y="7776006"/>
                </a:moveTo>
                <a:lnTo>
                  <a:pt x="7560005" y="7776006"/>
                </a:lnTo>
                <a:lnTo>
                  <a:pt x="7560005" y="0"/>
                </a:lnTo>
                <a:lnTo>
                  <a:pt x="0" y="0"/>
                </a:lnTo>
                <a:lnTo>
                  <a:pt x="0" y="7776006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776006"/>
            <a:ext cx="7560309" cy="1369695"/>
          </a:xfrm>
          <a:custGeom>
            <a:avLst/>
            <a:gdLst/>
            <a:ahLst/>
            <a:cxnLst/>
            <a:rect l="l" t="t" r="r" b="b"/>
            <a:pathLst>
              <a:path w="7560309" h="1369695">
                <a:moveTo>
                  <a:pt x="0" y="1369580"/>
                </a:moveTo>
                <a:lnTo>
                  <a:pt x="7559992" y="1369580"/>
                </a:lnTo>
                <a:lnTo>
                  <a:pt x="7559992" y="0"/>
                </a:lnTo>
                <a:lnTo>
                  <a:pt x="0" y="0"/>
                </a:lnTo>
                <a:lnTo>
                  <a:pt x="0" y="136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145587"/>
            <a:ext cx="7559992" cy="1546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"/>
            <a:ext cx="5750269" cy="45850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301" y="990820"/>
            <a:ext cx="4700905" cy="65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381739" y="9305825"/>
            <a:ext cx="541655" cy="151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94615">
              <a:lnSpc>
                <a:spcPts val="1019"/>
              </a:lnSpc>
              <a:spcBef>
                <a:spcPts val="185"/>
              </a:spcBef>
            </a:pP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2207" y="560336"/>
            <a:ext cx="1092100" cy="607310"/>
          </a:xfrm>
          <a:prstGeom prst="rect">
            <a:avLst/>
          </a:prstGeom>
        </p:spPr>
      </p:pic>
      <p:sp>
        <p:nvSpPr>
          <p:cNvPr id="17" name="object 16">
            <a:extLst>
              <a:ext uri="{FF2B5EF4-FFF2-40B4-BE49-F238E27FC236}">
                <a16:creationId xmlns:a16="http://schemas.microsoft.com/office/drawing/2014/main" id="{D2CEED77-8F12-121A-FFD6-5040C985DE72}"/>
              </a:ext>
            </a:extLst>
          </p:cNvPr>
          <p:cNvSpPr txBox="1">
            <a:spLocks/>
          </p:cNvSpPr>
          <p:nvPr/>
        </p:nvSpPr>
        <p:spPr>
          <a:xfrm>
            <a:off x="6199014" y="7709936"/>
            <a:ext cx="720000" cy="720000"/>
          </a:xfrm>
          <a:prstGeom prst="rect">
            <a:avLst/>
          </a:prstGeom>
          <a:solidFill>
            <a:srgbClr val="D1D3D4"/>
          </a:solidFill>
        </p:spPr>
        <p:txBody>
          <a:bodyPr vert="horz" wrap="none" lIns="0" tIns="0" rIns="0" bIns="0" numCol="1" rtlCol="0" anchor="ctr" anchorCtr="0">
            <a:noAutofit/>
          </a:bodyPr>
          <a:lstStyle/>
          <a:p>
            <a:pPr marL="71755" marR="60325" indent="182245" algn="l">
              <a:lnSpc>
                <a:spcPct val="100000"/>
              </a:lnSpc>
            </a:pPr>
            <a:endParaRPr lang="ja-JP" altLang="en-US" sz="800" dirty="0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32974" y="479220"/>
            <a:ext cx="508485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8" algn="l">
              <a:spcBef>
                <a:spcPts val="76"/>
              </a:spcBef>
            </a:pP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～クルーズマスターの齋藤和宏よりご案内～</a:t>
            </a:r>
            <a:endParaRPr kumimoji="1" lang="en-US" altLang="ja-J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9658" algn="l">
              <a:spcBef>
                <a:spcPts val="76"/>
              </a:spcBef>
            </a:pPr>
            <a:endParaRPr lang="en-US" altLang="ja-J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  <a:p>
            <a:pPr marL="9658" algn="l">
              <a:spcBef>
                <a:spcPts val="76"/>
              </a:spcBef>
            </a:pPr>
            <a:r>
              <a:rPr lang="en-US" altLang="ja-JP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2026</a:t>
            </a:r>
            <a:r>
              <a:rPr lang="ja-JP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年</a:t>
            </a:r>
            <a:r>
              <a:rPr lang="en-US" altLang="ja-JP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4</a:t>
            </a:r>
            <a:r>
              <a:rPr lang="ja-JP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月</a:t>
            </a:r>
            <a:r>
              <a:rPr lang="en-US" altLang="ja-JP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18</a:t>
            </a:r>
            <a:r>
              <a:rPr lang="ja-JP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日</a:t>
            </a:r>
            <a:r>
              <a:rPr lang="en-US" altLang="ja-JP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(</a:t>
            </a:r>
            <a:r>
              <a:rPr lang="ja-JP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土</a:t>
            </a:r>
            <a:r>
              <a:rPr lang="en-US" altLang="ja-JP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)</a:t>
            </a:r>
            <a:r>
              <a:rPr lang="ja-JP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開催！</a:t>
            </a:r>
            <a:endParaRPr lang="en-US" altLang="ja-JP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  <a:p>
            <a:pPr marL="9658" algn="l">
              <a:lnSpc>
                <a:spcPts val="4356"/>
              </a:lnSpc>
              <a:spcBef>
                <a:spcPts val="76"/>
              </a:spcBef>
            </a:pPr>
            <a:r>
              <a:rPr lang="en-US" altLang="ja-JP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JTB</a:t>
            </a:r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クルーズ説明会</a:t>
            </a:r>
            <a:endParaRPr lang="en-US" altLang="ja-JP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0145"/>
            <a:ext cx="3779736" cy="2377193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736" y="2215562"/>
            <a:ext cx="3776764" cy="2371776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1522623" y="4695939"/>
            <a:ext cx="5668987" cy="2424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43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第</a:t>
            </a:r>
            <a:r>
              <a:rPr kumimoji="1" lang="en-US" altLang="ja-JP" sz="1543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</a:t>
            </a:r>
            <a:r>
              <a:rPr kumimoji="1" lang="ja-JP" altLang="en-US" sz="1543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部：「三井オーシャンフジ＆サクラ」の魅力</a:t>
            </a:r>
            <a:endParaRPr kumimoji="1" lang="en-US" altLang="ja-JP" sz="1543" b="1" dirty="0">
              <a:solidFill>
                <a:srgbClr val="FF000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kumimoji="1" lang="ja-JP" altLang="en-US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「食のにっぽん丸」の</a:t>
            </a:r>
            <a:r>
              <a:rPr kumimoji="1" lang="en-US" altLang="ja-JP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DNA</a:t>
            </a:r>
            <a:r>
              <a:rPr kumimoji="1" lang="ja-JP" altLang="en-US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を受け継ぐ全室スイートの新たなブランド。</a:t>
            </a:r>
            <a:endParaRPr kumimoji="1" lang="en-US" altLang="ja-JP" sz="118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kumimoji="1" lang="ja-JP" altLang="en-US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アルコールや</a:t>
            </a:r>
            <a:r>
              <a:rPr kumimoji="1" lang="en-US" altLang="ja-JP" sz="1180" b="1" dirty="0" err="1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WiFi</a:t>
            </a:r>
            <a:r>
              <a:rPr kumimoji="1" lang="ja-JP" altLang="en-US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も含まれてる「オールインクルーシブ」の２隻の魅力と航路を</a:t>
            </a:r>
            <a:endParaRPr kumimoji="1" lang="en-US" altLang="ja-JP" sz="118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kumimoji="1" lang="ja-JP" altLang="en-US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ご案内します。</a:t>
            </a:r>
            <a:endParaRPr kumimoji="1" lang="en-US" altLang="ja-JP" sz="118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kumimoji="1" lang="ja-JP" altLang="en-US" sz="1452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第</a:t>
            </a:r>
            <a:r>
              <a:rPr kumimoji="1" lang="en-US" altLang="ja-JP" sz="1452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2</a:t>
            </a:r>
            <a:r>
              <a:rPr kumimoji="1" lang="ja-JP" altLang="en-US" sz="1452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部：初めてでも楽しめるカジュアル船「ＭＳＣベリッシマ」と</a:t>
            </a:r>
            <a:endParaRPr kumimoji="1" lang="en-US" altLang="ja-JP" sz="1452" b="1" dirty="0">
              <a:solidFill>
                <a:srgbClr val="FF000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kumimoji="1" lang="ja-JP" altLang="en-US" sz="1452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　　　 </a:t>
            </a:r>
            <a:r>
              <a:rPr kumimoji="1" lang="ja-JP" altLang="en-US" sz="1543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プリンセス・クルーズが誇る日本生まれの大型客船の魅力</a:t>
            </a:r>
            <a:endParaRPr kumimoji="1" lang="en-US" altLang="ja-JP" sz="1543" b="1" dirty="0">
              <a:solidFill>
                <a:srgbClr val="FF000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日本発着客船の最大級１７万トンの</a:t>
            </a:r>
            <a:r>
              <a:rPr lang="en-US" altLang="ja-JP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MSC</a:t>
            </a:r>
            <a:r>
              <a:rPr lang="ja-JP" altLang="en-US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の船内はまさに「動くテーマパーク」。</a:t>
            </a:r>
            <a:endParaRPr lang="en-US" altLang="ja-JP" sz="118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また、想像以上の「大きさ」「非日常感」「感動」「おもてなし」などを体感いただける</a:t>
            </a:r>
            <a:endParaRPr lang="en-US" altLang="ja-JP" sz="118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プリンセス・クルーズをご案内します。</a:t>
            </a:r>
            <a:endParaRPr lang="en-US" altLang="ja-JP" sz="118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endParaRPr lang="en-US" altLang="ja-JP" sz="118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endParaRPr kumimoji="1" lang="ja-JP" altLang="en-US" sz="1180" b="1" dirty="0">
              <a:solidFill>
                <a:srgbClr val="FF000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endParaRPr kumimoji="1" lang="ja-JP" altLang="en-US" sz="118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425367" y="4689553"/>
            <a:ext cx="941157" cy="523227"/>
            <a:chOff x="207640" y="5774271"/>
            <a:chExt cx="1524036" cy="611006"/>
          </a:xfrm>
        </p:grpSpPr>
        <p:pic>
          <p:nvPicPr>
            <p:cNvPr id="34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40" y="5774271"/>
              <a:ext cx="1524036" cy="611006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400276" y="5906509"/>
              <a:ext cx="1271045" cy="367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52" b="1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内容</a:t>
              </a:r>
            </a:p>
          </p:txBody>
        </p: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DDB87A47-087A-6C06-4072-5E75150F5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6" y="6857939"/>
            <a:ext cx="7556500" cy="2281237"/>
          </a:xfrm>
          <a:prstGeom prst="rect">
            <a:avLst/>
          </a:prstGeom>
        </p:spPr>
      </p:pic>
      <p:sp>
        <p:nvSpPr>
          <p:cNvPr id="37" name="object 14">
            <a:extLst>
              <a:ext uri="{FF2B5EF4-FFF2-40B4-BE49-F238E27FC236}">
                <a16:creationId xmlns:a16="http://schemas.microsoft.com/office/drawing/2014/main" id="{11A97EBF-9A79-E15B-55ED-CBF5D74A60B5}"/>
              </a:ext>
            </a:extLst>
          </p:cNvPr>
          <p:cNvSpPr txBox="1"/>
          <p:nvPr/>
        </p:nvSpPr>
        <p:spPr>
          <a:xfrm>
            <a:off x="1585714" y="6698883"/>
            <a:ext cx="5333300" cy="440021"/>
          </a:xfrm>
          <a:prstGeom prst="rect">
            <a:avLst/>
          </a:prstGeom>
        </p:spPr>
        <p:txBody>
          <a:bodyPr vert="horz" wrap="square" lIns="0" tIns="54765" rIns="0" bIns="0" rtlCol="0">
            <a:spAutoFit/>
          </a:bodyPr>
          <a:lstStyle/>
          <a:p>
            <a:pPr marL="11293">
              <a:lnSpc>
                <a:spcPts val="1333"/>
              </a:lnSpc>
              <a:spcBef>
                <a:spcPts val="430"/>
              </a:spcBef>
            </a:pPr>
            <a:r>
              <a:rPr lang="en-US" sz="1815" b="1" dirty="0" err="1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RaiBoCHall</a:t>
            </a:r>
            <a:r>
              <a:rPr kumimoji="1"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(</a:t>
            </a:r>
            <a:r>
              <a:rPr kumimoji="1" lang="ja-JP" altLang="en-US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さいたま市民会館おおみや</a:t>
            </a:r>
            <a:r>
              <a:rPr kumimoji="1"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6</a:t>
            </a:r>
            <a:r>
              <a:rPr kumimoji="1" lang="ja-JP" altLang="en-US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階）</a:t>
            </a:r>
            <a:endParaRPr kumimoji="1" lang="en-US" altLang="ja-JP" sz="1815" b="1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11293">
              <a:lnSpc>
                <a:spcPts val="1333"/>
              </a:lnSpc>
              <a:spcBef>
                <a:spcPts val="430"/>
              </a:spcBef>
            </a:pPr>
            <a:endParaRPr sz="1815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425367" y="6591855"/>
            <a:ext cx="1040532" cy="525163"/>
            <a:chOff x="257565" y="7991079"/>
            <a:chExt cx="1564924" cy="611006"/>
          </a:xfrm>
        </p:grpSpPr>
        <p:pic>
          <p:nvPicPr>
            <p:cNvPr id="39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565" y="7991079"/>
              <a:ext cx="1524036" cy="611006"/>
            </a:xfrm>
            <a:prstGeom prst="rect">
              <a:avLst/>
            </a:prstGeom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355760" y="8131781"/>
              <a:ext cx="1466729" cy="367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52" b="1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開催場所</a:t>
              </a:r>
            </a:p>
          </p:txBody>
        </p:sp>
      </p:grpSp>
      <p:sp>
        <p:nvSpPr>
          <p:cNvPr id="41" name="object 14">
            <a:extLst>
              <a:ext uri="{FF2B5EF4-FFF2-40B4-BE49-F238E27FC236}">
                <a16:creationId xmlns:a16="http://schemas.microsoft.com/office/drawing/2014/main" id="{11A97EBF-9A79-E15B-55ED-CBF5D74A60B5}"/>
              </a:ext>
            </a:extLst>
          </p:cNvPr>
          <p:cNvSpPr txBox="1"/>
          <p:nvPr/>
        </p:nvSpPr>
        <p:spPr>
          <a:xfrm>
            <a:off x="1608168" y="7216000"/>
            <a:ext cx="7619313" cy="1530063"/>
          </a:xfrm>
          <a:prstGeom prst="rect">
            <a:avLst/>
          </a:prstGeom>
        </p:spPr>
        <p:txBody>
          <a:bodyPr vert="horz" wrap="square" lIns="0" tIns="54765" rIns="0" bIns="0" rtlCol="0" anchor="t">
            <a:spAutoFit/>
          </a:bodyPr>
          <a:lstStyle/>
          <a:p>
            <a:pPr marL="10951">
              <a:lnSpc>
                <a:spcPts val="1333"/>
              </a:lnSpc>
              <a:spcBef>
                <a:spcPts val="430"/>
              </a:spcBef>
            </a:pPr>
            <a:r>
              <a:rPr lang="en-US" altLang="ja-JP" sz="1997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202６年4</a:t>
            </a:r>
            <a:r>
              <a:rPr lang="ja-JP" altLang="en-US" sz="1997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月</a:t>
            </a:r>
            <a:r>
              <a:rPr lang="en-US" altLang="ja-JP" sz="1997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18</a:t>
            </a:r>
            <a:r>
              <a:rPr lang="ja-JP" altLang="en-US" sz="1997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日</a:t>
            </a:r>
            <a:r>
              <a:rPr lang="en-US" altLang="ja-JP" sz="1997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 </a:t>
            </a:r>
            <a:r>
              <a:rPr lang="ja-JP" altLang="en-US" sz="1997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(</a:t>
            </a:r>
            <a:r>
              <a:rPr lang="ja-JP" altLang="en-US" sz="1997" b="1" dirty="0">
                <a:solidFill>
                  <a:srgbClr val="0066CC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土</a:t>
            </a:r>
            <a:r>
              <a:rPr lang="en-US" altLang="ja-JP" sz="1997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)</a:t>
            </a:r>
          </a:p>
          <a:p>
            <a:pPr marL="10951">
              <a:lnSpc>
                <a:spcPts val="1333"/>
              </a:lnSpc>
              <a:spcBef>
                <a:spcPts val="430"/>
              </a:spcBef>
            </a:pPr>
            <a:endParaRPr lang="ja-JP" altLang="en-US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marL="10951">
              <a:lnSpc>
                <a:spcPts val="1333"/>
              </a:lnSpc>
              <a:spcBef>
                <a:spcPts val="430"/>
              </a:spcBef>
            </a:pPr>
            <a:r>
              <a:rPr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1</a:t>
            </a:r>
            <a:r>
              <a:rPr lang="ja-JP" altLang="en-US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部　</a:t>
            </a:r>
            <a:r>
              <a:rPr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13</a:t>
            </a:r>
            <a:r>
              <a:rPr lang="ja-JP" altLang="en-US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：</a:t>
            </a:r>
            <a:r>
              <a:rPr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00</a:t>
            </a:r>
            <a:r>
              <a:rPr lang="ja-JP" altLang="en-US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～</a:t>
            </a:r>
            <a:r>
              <a:rPr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14</a:t>
            </a:r>
            <a:r>
              <a:rPr lang="ja-JP" altLang="en-US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：</a:t>
            </a:r>
            <a:r>
              <a:rPr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30</a:t>
            </a:r>
            <a:r>
              <a:rPr lang="ja-JP" altLang="en-US" sz="118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（オーシャン</a:t>
            </a:r>
            <a:r>
              <a:rPr lang="en-US" altLang="ja-JP" sz="118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SAKURA/</a:t>
            </a:r>
            <a:r>
              <a:rPr lang="ja-JP" altLang="en-US" sz="118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オーシャン</a:t>
            </a:r>
            <a:r>
              <a:rPr lang="en-US" altLang="ja-JP" sz="118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FUJI</a:t>
            </a:r>
            <a:r>
              <a:rPr lang="ja-JP" altLang="en-US" sz="118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）</a:t>
            </a:r>
            <a:endParaRPr lang="en-US" altLang="ja-JP" sz="1815" b="1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ヒラギノ明朝 ProN W6"/>
            </a:endParaRPr>
          </a:p>
          <a:p>
            <a:pPr marL="10951">
              <a:lnSpc>
                <a:spcPts val="1333"/>
              </a:lnSpc>
              <a:spcBef>
                <a:spcPts val="430"/>
              </a:spcBef>
            </a:pPr>
            <a:r>
              <a:rPr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2</a:t>
            </a:r>
            <a:r>
              <a:rPr lang="ja-JP" altLang="en-US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部　</a:t>
            </a:r>
            <a:r>
              <a:rPr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15</a:t>
            </a:r>
            <a:r>
              <a:rPr lang="ja-JP" altLang="en-US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：</a:t>
            </a:r>
            <a:r>
              <a:rPr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00</a:t>
            </a:r>
            <a:r>
              <a:rPr lang="ja-JP" altLang="en-US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～</a:t>
            </a:r>
            <a:r>
              <a:rPr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16</a:t>
            </a:r>
            <a:r>
              <a:rPr lang="ja-JP" altLang="en-US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：</a:t>
            </a:r>
            <a:r>
              <a:rPr lang="en-US" altLang="ja-JP" sz="1815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30</a:t>
            </a:r>
            <a:r>
              <a:rPr lang="ja-JP" altLang="en-US" sz="118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（</a:t>
            </a:r>
            <a:r>
              <a:rPr lang="en-US" altLang="ja-JP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MSC/</a:t>
            </a:r>
            <a:r>
              <a:rPr lang="ja-JP" altLang="en-US" sz="118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ダイヤモンドプリンセス）</a:t>
            </a:r>
            <a:endParaRPr lang="en-US" altLang="ja-JP" sz="1815" b="1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ヒラギノ明朝 ProN W6"/>
            </a:endParaRPr>
          </a:p>
          <a:p>
            <a:pPr marL="11293">
              <a:lnSpc>
                <a:spcPts val="1333"/>
              </a:lnSpc>
              <a:spcBef>
                <a:spcPts val="430"/>
              </a:spcBef>
            </a:pPr>
            <a:r>
              <a:rPr lang="en-US" altLang="ja-JP" sz="1361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※</a:t>
            </a:r>
            <a:r>
              <a:rPr lang="ja-JP" altLang="en-US" sz="1361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各定員</a:t>
            </a:r>
            <a:r>
              <a:rPr lang="en-US" altLang="ja-JP" sz="1361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50</a:t>
            </a:r>
            <a:r>
              <a:rPr lang="ja-JP" altLang="en-US" sz="1361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名様</a:t>
            </a:r>
            <a:endParaRPr lang="en-US" altLang="ja-JP" sz="1361" b="1" dirty="0">
              <a:solidFill>
                <a:srgbClr val="FF000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ヒラギノ明朝 ProN W6"/>
            </a:endParaRPr>
          </a:p>
          <a:p>
            <a:pPr marL="11293">
              <a:lnSpc>
                <a:spcPts val="1333"/>
              </a:lnSpc>
              <a:spcBef>
                <a:spcPts val="430"/>
              </a:spcBef>
            </a:pPr>
            <a:endParaRPr lang="en-US" altLang="ja-JP" sz="1200" b="1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ヒラギノ明朝 ProN W6"/>
            </a:endParaRPr>
          </a:p>
          <a:p>
            <a:pPr marL="11293">
              <a:lnSpc>
                <a:spcPts val="1333"/>
              </a:lnSpc>
              <a:spcBef>
                <a:spcPts val="430"/>
              </a:spcBef>
            </a:pPr>
            <a:endParaRPr sz="1815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438255" y="7378188"/>
            <a:ext cx="1027644" cy="654027"/>
            <a:chOff x="210953" y="10804382"/>
            <a:chExt cx="1524036" cy="787425"/>
          </a:xfrm>
        </p:grpSpPr>
        <p:pic>
          <p:nvPicPr>
            <p:cNvPr id="43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953" y="10804382"/>
              <a:ext cx="1524036" cy="611006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329478" y="10908089"/>
              <a:ext cx="1376116" cy="683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52" b="1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開催日時</a:t>
              </a: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919362" y="8320817"/>
            <a:ext cx="9747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※ </a:t>
            </a:r>
            <a:r>
              <a:rPr lang="ja-JP" altLang="en-US" sz="1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説明会は事前予約制のため、前日までにご予約の上、直接会場までお越しください。</a:t>
            </a:r>
            <a:r>
              <a:rPr kumimoji="1" lang="ja-JP" altLang="en-US" sz="1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</a:t>
            </a:r>
            <a:endParaRPr kumimoji="1" lang="en-US" altLang="ja-JP" sz="120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kumimoji="1" lang="en-US" altLang="ja-JP" sz="1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※ </a:t>
            </a:r>
            <a:r>
              <a:rPr kumimoji="1" lang="ja-JP" altLang="en-US" sz="1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ご案内状は送付いたしておりませんのでご注意ください。</a:t>
            </a:r>
            <a:endParaRPr kumimoji="1" lang="en-US" altLang="ja-JP" sz="120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kumimoji="1" lang="en-US" altLang="ja-JP" sz="1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※ </a:t>
            </a:r>
            <a:r>
              <a:rPr kumimoji="1" lang="ja-JP" altLang="en-US" sz="1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各回開催時間の約</a:t>
            </a:r>
            <a:r>
              <a:rPr lang="en-US" altLang="ja-JP" sz="1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10</a:t>
            </a:r>
            <a:r>
              <a:rPr lang="ja-JP" altLang="en-US" sz="1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分前よりご入場いただけます。</a:t>
            </a:r>
            <a:endParaRPr kumimoji="1" lang="ja-JP" altLang="en-US" sz="120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11A97EBF-9A79-E15B-55ED-CBF5D74A60B5}"/>
              </a:ext>
            </a:extLst>
          </p:cNvPr>
          <p:cNvSpPr txBox="1"/>
          <p:nvPr/>
        </p:nvSpPr>
        <p:spPr>
          <a:xfrm>
            <a:off x="406505" y="9298232"/>
            <a:ext cx="5995235" cy="1183750"/>
          </a:xfrm>
          <a:prstGeom prst="rect">
            <a:avLst/>
          </a:prstGeom>
        </p:spPr>
        <p:txBody>
          <a:bodyPr vert="horz" wrap="square" lIns="0" tIns="54765" rIns="0" bIns="0" rtlCol="0" anchor="t">
            <a:spAutoFit/>
          </a:bodyPr>
          <a:lstStyle/>
          <a:p>
            <a:pPr marL="11527">
              <a:spcBef>
                <a:spcPts val="91"/>
              </a:spcBef>
            </a:pPr>
            <a:r>
              <a:rPr lang="en-US" altLang="ja-JP" sz="1815" b="1" dirty="0" smtClean="0">
                <a:solidFill>
                  <a:srgbClr val="FFFFFF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JTB</a:t>
            </a:r>
            <a:r>
              <a:rPr lang="ja-JP" altLang="en-US" sz="1815" b="1" dirty="0" smtClean="0">
                <a:solidFill>
                  <a:srgbClr val="FFFFFF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ヒラギノ明朝 ProN W6"/>
              </a:rPr>
              <a:t>そごう大宮店</a:t>
            </a:r>
            <a:endParaRPr lang="en-US" altLang="ja-JP" sz="1815" b="1" dirty="0">
              <a:solidFill>
                <a:srgbClr val="FFFFFF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ヒラギノ明朝 ProN W6"/>
            </a:endParaRPr>
          </a:p>
          <a:p>
            <a:pPr marL="11527">
              <a:spcBef>
                <a:spcPts val="91"/>
              </a:spcBef>
            </a:pPr>
            <a:r>
              <a:rPr lang="en-US" altLang="ja-JP" b="1" dirty="0" smtClean="0">
                <a:solidFill>
                  <a:srgbClr val="FFFFFF"/>
                </a:solidFill>
                <a:latin typeface="UD デジタル 教科書体 N" panose="02020400000000000000" pitchFamily="17" charset="-128"/>
                <a:ea typeface="UD デジタル 教科書体 N" panose="02020400000000000000" pitchFamily="17" charset="-128"/>
                <a:cs typeface="ヒラギノ明朝 ProN W6"/>
              </a:rPr>
              <a:t>TEL:048-646-2450</a:t>
            </a:r>
            <a:endParaRPr lang="en-US" altLang="ja-JP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  <a:cs typeface="ヒラギノ明朝 ProN W6"/>
            </a:endParaRPr>
          </a:p>
          <a:p>
            <a:pPr marL="20955" marR="4445">
              <a:lnSpc>
                <a:spcPct val="111600"/>
              </a:lnSpc>
              <a:spcBef>
                <a:spcPts val="86"/>
              </a:spcBef>
            </a:pPr>
            <a:r>
              <a:rPr lang="ja-JP" altLang="en-US" b="1" dirty="0">
                <a:solidFill>
                  <a:srgbClr val="FFFFFF"/>
                </a:solidFill>
                <a:latin typeface="UD デジタル 教科書体 N"/>
                <a:ea typeface="UD デジタル 教科書体 N"/>
                <a:cs typeface="ヒラギノ明朝 ProN W6"/>
              </a:rPr>
              <a:t>営業時間 </a:t>
            </a:r>
            <a:r>
              <a:rPr lang="en-US" altLang="ja-JP" b="1" dirty="0">
                <a:solidFill>
                  <a:srgbClr val="FFFFFF"/>
                </a:solidFill>
                <a:latin typeface="UD デジタル 教科書体 N"/>
                <a:ea typeface="UD デジタル 教科書体 N"/>
                <a:cs typeface="ヒラギノ明朝 ProN W6"/>
              </a:rPr>
              <a:t>10</a:t>
            </a:r>
            <a:r>
              <a:rPr lang="ja-JP" altLang="en-US" b="1" dirty="0" smtClean="0">
                <a:solidFill>
                  <a:srgbClr val="FFFFFF"/>
                </a:solidFill>
                <a:latin typeface="UD デジタル 教科書体 N"/>
                <a:ea typeface="UD デジタル 教科書体 N"/>
                <a:cs typeface="ヒラギノ明朝 ProN W6"/>
              </a:rPr>
              <a:t>：</a:t>
            </a:r>
            <a:r>
              <a:rPr lang="en-US" altLang="ja-JP" b="1" dirty="0">
                <a:solidFill>
                  <a:srgbClr val="FFFFFF"/>
                </a:solidFill>
                <a:latin typeface="UD デジタル 教科書体 N"/>
                <a:ea typeface="UD デジタル 教科書体 N"/>
                <a:cs typeface="ヒラギノ明朝 ProN W6"/>
              </a:rPr>
              <a:t>00</a:t>
            </a:r>
            <a:r>
              <a:rPr lang="ja-JP" altLang="en-US" b="1" dirty="0" smtClean="0">
                <a:solidFill>
                  <a:srgbClr val="FFFFFF"/>
                </a:solidFill>
                <a:latin typeface="UD デジタル 教科書体 N"/>
                <a:ea typeface="UD デジタル 教科書体 N"/>
                <a:cs typeface="ヒラギノ明朝 ProN W6"/>
              </a:rPr>
              <a:t>～</a:t>
            </a:r>
            <a:r>
              <a:rPr lang="en-US" altLang="ja-JP" b="1" dirty="0" smtClean="0">
                <a:solidFill>
                  <a:srgbClr val="FFFFFF"/>
                </a:solidFill>
                <a:latin typeface="UD デジタル 教科書体 N"/>
                <a:ea typeface="UD デジタル 教科書体 N"/>
                <a:cs typeface="ヒラギノ明朝 ProN W6"/>
              </a:rPr>
              <a:t>20</a:t>
            </a:r>
            <a:r>
              <a:rPr lang="ja-JP" altLang="en-US" b="1" dirty="0" smtClean="0">
                <a:solidFill>
                  <a:srgbClr val="FFFFFF"/>
                </a:solidFill>
                <a:latin typeface="UD デジタル 教科書体 N"/>
                <a:ea typeface="UD デジタル 教科書体 N"/>
                <a:cs typeface="ヒラギノ明朝 ProN W6"/>
              </a:rPr>
              <a:t>：</a:t>
            </a:r>
            <a:r>
              <a:rPr lang="en-US" altLang="ja-JP" b="1" dirty="0">
                <a:solidFill>
                  <a:srgbClr val="FFFFFF"/>
                </a:solidFill>
                <a:latin typeface="UD デジタル 教科書体 N"/>
                <a:ea typeface="UD デジタル 教科書体 N"/>
                <a:cs typeface="ヒラギノ明朝 ProN W6"/>
              </a:rPr>
              <a:t>00</a:t>
            </a:r>
            <a:r>
              <a:rPr lang="ja-JP" altLang="en-US" b="1" dirty="0" smtClean="0">
                <a:solidFill>
                  <a:srgbClr val="FFFFFF"/>
                </a:solidFill>
                <a:latin typeface="UD デジタル 教科書体 N"/>
                <a:ea typeface="UD デジタル 教科書体 N"/>
                <a:cs typeface="ヒラギノ明朝 ProN W6"/>
              </a:rPr>
              <a:t> 　（</a:t>
            </a:r>
            <a:r>
              <a:rPr lang="ja-JP" altLang="en-US" sz="1400" b="1" dirty="0" smtClean="0">
                <a:solidFill>
                  <a:srgbClr val="FFFFFF"/>
                </a:solidFill>
                <a:latin typeface="UD デジタル 教科書体 N"/>
                <a:ea typeface="UD デジタル 教科書体 N"/>
                <a:cs typeface="ヒラギノ明朝 ProN W6"/>
              </a:rPr>
              <a:t>休業日：そごうの休業日）</a:t>
            </a:r>
            <a:endParaRPr lang="ja-JP" sz="1600" dirty="0"/>
          </a:p>
          <a:p>
            <a:pPr marL="11527">
              <a:spcBef>
                <a:spcPts val="91"/>
              </a:spcBef>
            </a:pPr>
            <a:r>
              <a:rPr lang="ja-JP" altLang="en-US" sz="1452" dirty="0" smtClean="0">
                <a:solidFill>
                  <a:srgbClr val="000000"/>
                </a:solidFill>
                <a:latin typeface="UD デジタル 教科書体 N"/>
                <a:ea typeface="UD デジタル 教科書体 N"/>
                <a:cs typeface="ヒラギノ明朝 ProN W6"/>
              </a:rPr>
              <a:t>　　　　　</a:t>
            </a:r>
            <a:r>
              <a:rPr lang="ja-JP" altLang="en-US" sz="1452" dirty="0" smtClean="0">
                <a:solidFill>
                  <a:schemeClr val="bg1"/>
                </a:solidFill>
                <a:latin typeface="UD デジタル 教科書体 N"/>
                <a:ea typeface="UD デジタル 教科書体 N"/>
                <a:cs typeface="ヒラギノ明朝 ProN W6"/>
              </a:rPr>
              <a:t>（最終受付：</a:t>
            </a:r>
            <a:r>
              <a:rPr lang="en-US" altLang="ja-JP" sz="1452" dirty="0" smtClean="0">
                <a:solidFill>
                  <a:schemeClr val="bg1"/>
                </a:solidFill>
                <a:latin typeface="UD デジタル 教科書体 N"/>
                <a:ea typeface="UD デジタル 教科書体 N"/>
                <a:cs typeface="ヒラギノ明朝 ProN W6"/>
              </a:rPr>
              <a:t>19</a:t>
            </a:r>
            <a:r>
              <a:rPr lang="ja-JP" altLang="en-US" sz="1452" dirty="0" smtClean="0">
                <a:solidFill>
                  <a:schemeClr val="bg1"/>
                </a:solidFill>
                <a:latin typeface="UD デジタル 教科書体 N"/>
                <a:ea typeface="UD デジタル 教科書体 N"/>
                <a:cs typeface="ヒラギノ明朝 ProN W6"/>
              </a:rPr>
              <a:t>：</a:t>
            </a:r>
            <a:r>
              <a:rPr lang="en-US" altLang="ja-JP" sz="1452" dirty="0" smtClean="0">
                <a:solidFill>
                  <a:schemeClr val="bg1"/>
                </a:solidFill>
                <a:latin typeface="UD デジタル 教科書体 N"/>
                <a:ea typeface="UD デジタル 教科書体 N"/>
                <a:cs typeface="ヒラギノ明朝 ProN W6"/>
              </a:rPr>
              <a:t>00</a:t>
            </a:r>
            <a:r>
              <a:rPr lang="ja-JP" altLang="en-US" sz="1452" dirty="0" smtClean="0">
                <a:solidFill>
                  <a:schemeClr val="bg1"/>
                </a:solidFill>
                <a:latin typeface="UD デジタル 教科書体 N"/>
                <a:ea typeface="UD デジタル 教科書体 N"/>
                <a:cs typeface="ヒラギノ明朝 ProN W6"/>
              </a:rPr>
              <a:t>）</a:t>
            </a:r>
            <a:endParaRPr lang="ja-JP" altLang="en-US" sz="1452" dirty="0">
              <a:solidFill>
                <a:schemeClr val="bg1"/>
              </a:solidFill>
              <a:latin typeface="UD デジタル 教科書体 N"/>
              <a:ea typeface="UD デジタル 教科書体 N"/>
              <a:cs typeface="ヒラギノ明朝 ProN W6"/>
            </a:endParaRPr>
          </a:p>
        </p:txBody>
      </p:sp>
      <p:pic>
        <p:nvPicPr>
          <p:cNvPr id="1026" name="Picture 2" descr="https://qr.quel.jp/tmp/621293be5c58a8650e2395241a56cbbb80eb0d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37" y="6579140"/>
            <a:ext cx="830360" cy="83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806450" y="4598626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 dirty="0">
              <a:solidFill>
                <a:srgbClr val="00206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125372" y="4300028"/>
            <a:ext cx="2514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三井オーシャンサクラ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069767" y="4285186"/>
            <a:ext cx="236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MSC</a:t>
            </a:r>
            <a:r>
              <a:rPr kumimoji="1" lang="ja-JP" altLang="en-US" sz="1300" b="1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ベリッシマ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94294" y="8808860"/>
            <a:ext cx="196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↓ご予約はこちら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525" y="9330555"/>
            <a:ext cx="1005260" cy="10052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292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BIZ UDP明朝 Medium</vt:lpstr>
      <vt:lpstr>UD デジタル 教科書体 N</vt:lpstr>
      <vt:lpstr>UD デジタル 教科書体 NK</vt:lpstr>
      <vt:lpstr>ヒラギノ明朝 ProN W3</vt:lpstr>
      <vt:lpstr>ヒラギノ明朝 ProN W6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_販促技チラシB案（ターコイズ</dc:title>
  <dc:creator>U3404N0011</dc:creator>
  <cp:lastModifiedBy>株式会社JTB</cp:lastModifiedBy>
  <cp:revision>29</cp:revision>
  <cp:lastPrinted>2026-03-02T07:20:30Z</cp:lastPrinted>
  <dcterms:created xsi:type="dcterms:W3CDTF">2024-02-23T04:50:25Z</dcterms:created>
  <dcterms:modified xsi:type="dcterms:W3CDTF">2026-03-09T02:56:17Z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2024-02-14T00:00:00Z</vt:filetime>
  </property>
  <property fmtid="{D5CDD505-2E9C-101B-9397-08002B2CF9AE}" pid="3" name="Creator">
    <vt:lpwstr>Adobe Illustrator 27.3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17.00</vt:lpwstr>
  </property>
</Properties>
</file>