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6" d="100"/>
          <a:sy n="66" d="100"/>
        </p:scale>
        <p:origin x="2261" y="38"/>
      </p:cViewPr>
      <p:guideLst>
        <p:guide orient="horz" pos="288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C690-61D4-42DE-A883-EF82766FBCE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43EB-E0CF-4E89-86F6-47DE56644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57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43EB-E0CF-4E89-86F6-47DE56644F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55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7C1462-42EC-2C76-F5A9-80424C93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945"/>
            <a:ext cx="7556500" cy="2190647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114884CF-E04B-A414-1694-90DA86D199C3}"/>
              </a:ext>
            </a:extLst>
          </p:cNvPr>
          <p:cNvSpPr/>
          <p:nvPr/>
        </p:nvSpPr>
        <p:spPr>
          <a:xfrm>
            <a:off x="-2150980" y="9258649"/>
            <a:ext cx="2357203" cy="45719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DF25117-7C10-F908-DD7B-BEC3B59511EC}"/>
              </a:ext>
            </a:extLst>
          </p:cNvPr>
          <p:cNvSpPr/>
          <p:nvPr/>
        </p:nvSpPr>
        <p:spPr>
          <a:xfrm>
            <a:off x="5276097" y="9661546"/>
            <a:ext cx="2280403" cy="66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両店舗</a:t>
            </a:r>
            <a:endParaRPr kumimoji="0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営業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en-US" altLang="zh-TW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en-US" altLang="zh-TW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en-US" altLang="zh-TW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endParaRPr lang="en-US" altLang="zh-TW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zh-TW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zh-TW" altLang="en-US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受付終了時間 </a:t>
            </a:r>
            <a:r>
              <a:rPr lang="ja-JP" altLang="en-US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en-US" altLang="zh-TW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en-US" altLang="zh-TW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476458-1DEB-343B-3EC0-AAD57595AF62}"/>
              </a:ext>
            </a:extLst>
          </p:cNvPr>
          <p:cNvSpPr/>
          <p:nvPr/>
        </p:nvSpPr>
        <p:spPr>
          <a:xfrm>
            <a:off x="9798050" y="9557898"/>
            <a:ext cx="1467442" cy="13252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008FCCB-484E-9320-79D0-0A03033D3F58}"/>
              </a:ext>
            </a:extLst>
          </p:cNvPr>
          <p:cNvSpPr txBox="1"/>
          <p:nvPr/>
        </p:nvSpPr>
        <p:spPr>
          <a:xfrm>
            <a:off x="-128919" y="241300"/>
            <a:ext cx="78143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　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MLB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™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公式観戦ツアー説明会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7DBFE8-C4E3-C67E-70AD-F7D13E6D2EE9}"/>
              </a:ext>
            </a:extLst>
          </p:cNvPr>
          <p:cNvSpPr txBox="1"/>
          <p:nvPr/>
        </p:nvSpPr>
        <p:spPr>
          <a:xfrm>
            <a:off x="275338" y="996977"/>
            <a:ext cx="745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ロサンゼルス・ドジャース™の観戦ツアーをご紹介します！</a:t>
            </a: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直行便で行ける「ロサンゼルス」で野球観戦をしてみませんか？</a:t>
            </a:r>
            <a:endParaRPr kumimoji="1" lang="en-US" altLang="ja-JP" sz="2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B1C8749-BBCB-DC99-B834-CA445A8F90C5}"/>
              </a:ext>
            </a:extLst>
          </p:cNvPr>
          <p:cNvSpPr/>
          <p:nvPr/>
        </p:nvSpPr>
        <p:spPr>
          <a:xfrm>
            <a:off x="5094924" y="6365356"/>
            <a:ext cx="2357944" cy="785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各店舗限定組数開催！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両店舗　事前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予約制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object 25">
            <a:extLst>
              <a:ext uri="{FF2B5EF4-FFF2-40B4-BE49-F238E27FC236}">
                <a16:creationId xmlns:a16="http://schemas.microsoft.com/office/drawing/2014/main" id="{77037652-F0FC-0B74-A9B8-0899538C52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59" y="4185897"/>
            <a:ext cx="605743" cy="608866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0577E57-1311-6BD1-C2A3-C09893CDFFFC}"/>
              </a:ext>
            </a:extLst>
          </p:cNvPr>
          <p:cNvSpPr/>
          <p:nvPr/>
        </p:nvSpPr>
        <p:spPr>
          <a:xfrm>
            <a:off x="689612" y="4805727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B3A5121F-7C35-1BF0-C9BC-B8DF733AC47B}"/>
              </a:ext>
            </a:extLst>
          </p:cNvPr>
          <p:cNvSpPr txBox="1"/>
          <p:nvPr/>
        </p:nvSpPr>
        <p:spPr>
          <a:xfrm>
            <a:off x="780771" y="4332385"/>
            <a:ext cx="3938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開催日時・会場のご案内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E2DB4FBF-69CC-6E2E-A55E-CB16264D3F08}"/>
              </a:ext>
            </a:extLst>
          </p:cNvPr>
          <p:cNvSpPr txBox="1"/>
          <p:nvPr/>
        </p:nvSpPr>
        <p:spPr>
          <a:xfrm>
            <a:off x="137797" y="4390985"/>
            <a:ext cx="551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Check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ADBAD3AE-876E-9502-64CB-43EA83146A23}"/>
              </a:ext>
            </a:extLst>
          </p:cNvPr>
          <p:cNvSpPr txBox="1"/>
          <p:nvPr/>
        </p:nvSpPr>
        <p:spPr>
          <a:xfrm>
            <a:off x="206223" y="4889500"/>
            <a:ext cx="5342414" cy="806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2025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年</a:t>
            </a:r>
            <a:r>
              <a:rPr lang="en-US" altLang="ja-JP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5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月</a:t>
            </a:r>
            <a:r>
              <a:rPr lang="en-US" altLang="ja-JP" sz="23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31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日</a:t>
            </a:r>
            <a:r>
              <a:rPr lang="en-US" altLang="ja-JP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(</a:t>
            </a:r>
            <a:r>
              <a:rPr lang="ja-JP" altLang="en-US" sz="23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土</a:t>
            </a:r>
            <a:r>
              <a:rPr lang="en-US" altLang="ja-JP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)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 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11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：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00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 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～</a:t>
            </a:r>
            <a:endParaRPr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2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会場：</a:t>
            </a:r>
            <a:r>
              <a:rPr lang="en-US" altLang="ja-JP" sz="20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JTB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郡山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店・いわき店（</a:t>
            </a:r>
            <a:r>
              <a:rPr lang="ja-JP" altLang="en-US" sz="2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3"/>
              </a:rPr>
              <a:t>店内）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明朝 ProN W3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66C4D69-F77B-5FD9-2A77-92EF8AE30135}"/>
              </a:ext>
            </a:extLst>
          </p:cNvPr>
          <p:cNvSpPr txBox="1"/>
          <p:nvPr/>
        </p:nvSpPr>
        <p:spPr>
          <a:xfrm>
            <a:off x="780771" y="5915434"/>
            <a:ext cx="30328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ならでは！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43F41DD-D747-F218-EEC6-65962C762A0F}"/>
              </a:ext>
            </a:extLst>
          </p:cNvPr>
          <p:cNvSpPr/>
          <p:nvPr/>
        </p:nvSpPr>
        <p:spPr>
          <a:xfrm>
            <a:off x="688342" y="6372058"/>
            <a:ext cx="1988647" cy="8068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A1FB210B-BDE4-3EAD-D0D5-FF758C9B1DD1}"/>
              </a:ext>
            </a:extLst>
          </p:cNvPr>
          <p:cNvSpPr txBox="1"/>
          <p:nvPr/>
        </p:nvSpPr>
        <p:spPr>
          <a:xfrm>
            <a:off x="178285" y="6456697"/>
            <a:ext cx="632790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ase"/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MLB™</a:t>
            </a:r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オリジナルグッズ（非売品）</a:t>
            </a:r>
          </a:p>
          <a:p>
            <a:pPr fontAlgn="base"/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②野球観戦は３種類の席から選択可能！</a:t>
            </a:r>
          </a:p>
          <a:p>
            <a:pPr fontAlgn="base"/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③指定ホテル⇔スタジアム往復シャトルバス送迎付き！</a:t>
            </a:r>
          </a:p>
        </p:txBody>
      </p:sp>
      <p:pic>
        <p:nvPicPr>
          <p:cNvPr id="28" name="object 25">
            <a:extLst>
              <a:ext uri="{FF2B5EF4-FFF2-40B4-BE49-F238E27FC236}">
                <a16:creationId xmlns:a16="http://schemas.microsoft.com/office/drawing/2014/main" id="{8C9002CB-0F2B-5EF0-75A8-A42F14FCCD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59" y="5791371"/>
            <a:ext cx="605743" cy="608866"/>
          </a:xfrm>
          <a:prstGeom prst="rect">
            <a:avLst/>
          </a:prstGeom>
        </p:spPr>
      </p:pic>
      <p:sp>
        <p:nvSpPr>
          <p:cNvPr id="29" name="object 17">
            <a:extLst>
              <a:ext uri="{FF2B5EF4-FFF2-40B4-BE49-F238E27FC236}">
                <a16:creationId xmlns:a16="http://schemas.microsoft.com/office/drawing/2014/main" id="{295E501B-0120-C176-8C33-B65F97EEE5E4}"/>
              </a:ext>
            </a:extLst>
          </p:cNvPr>
          <p:cNvSpPr txBox="1"/>
          <p:nvPr/>
        </p:nvSpPr>
        <p:spPr>
          <a:xfrm>
            <a:off x="178285" y="5987484"/>
            <a:ext cx="5445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Point</a:t>
            </a:r>
            <a:endParaRPr sz="13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D33F0F9-F272-25C8-FDF5-7C9C48A85600}"/>
              </a:ext>
            </a:extLst>
          </p:cNvPr>
          <p:cNvSpPr/>
          <p:nvPr/>
        </p:nvSpPr>
        <p:spPr>
          <a:xfrm>
            <a:off x="0" y="7340509"/>
            <a:ext cx="7556500" cy="2093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図 31" descr="スタジアムの観客席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275359-1E48-179F-B27C-C2A932638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16" y="3878659"/>
            <a:ext cx="2473952" cy="1747658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C515A7-D2C4-2B07-075B-E078B10B3709}"/>
              </a:ext>
            </a:extLst>
          </p:cNvPr>
          <p:cNvSpPr txBox="1"/>
          <p:nvPr/>
        </p:nvSpPr>
        <p:spPr>
          <a:xfrm>
            <a:off x="6506189" y="5999490"/>
            <a:ext cx="1158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©Getty images</a:t>
            </a:r>
            <a:endParaRPr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232826" y="7659119"/>
            <a:ext cx="361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お申込みはこちらから👉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右記の二次元バーコード</a:t>
            </a:r>
            <a:endParaRPr kumimoji="1" lang="en-US" altLang="ja-JP" sz="24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またはお電話にて承ります</a:t>
            </a:r>
            <a:r>
              <a:rPr kumimoji="1" lang="ja-JP" altLang="en-US" sz="2400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組数限定のためお早めに！</a:t>
            </a:r>
            <a:endParaRPr kumimoji="1" lang="ja-JP" altLang="en-US" sz="24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4178697" y="748984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郡山店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6106537" y="7449359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いわき</a:t>
            </a:r>
            <a:r>
              <a:rPr kumimoji="1" lang="ja-JP" altLang="en-US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384" y="7877653"/>
            <a:ext cx="999910" cy="1179106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316" y="7902347"/>
            <a:ext cx="993346" cy="1110944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772B9AE8-2006-DF07-A296-74727AADB811}"/>
              </a:ext>
            </a:extLst>
          </p:cNvPr>
          <p:cNvSpPr txBox="1"/>
          <p:nvPr/>
        </p:nvSpPr>
        <p:spPr>
          <a:xfrm>
            <a:off x="275333" y="10080112"/>
            <a:ext cx="18793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　</a:t>
            </a:r>
            <a:r>
              <a:rPr lang="en-US" altLang="ja-JP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いわき</a:t>
            </a:r>
            <a:r>
              <a:rPr lang="ja-JP" altLang="en-US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店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10C6FD-F2B7-B987-60CA-B731409C0912}"/>
              </a:ext>
            </a:extLst>
          </p:cNvPr>
          <p:cNvSpPr txBox="1"/>
          <p:nvPr/>
        </p:nvSpPr>
        <p:spPr>
          <a:xfrm>
            <a:off x="2539522" y="9507807"/>
            <a:ext cx="3125511" cy="36997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TEL</a:t>
            </a: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：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024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‐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939</a:t>
            </a:r>
            <a:r>
              <a: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-3090</a:t>
            </a:r>
            <a:endParaRPr lang="en-US" altLang="ja-JP" sz="2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772B9AE8-2006-DF07-A296-74727AADB811}"/>
              </a:ext>
            </a:extLst>
          </p:cNvPr>
          <p:cNvSpPr txBox="1"/>
          <p:nvPr/>
        </p:nvSpPr>
        <p:spPr>
          <a:xfrm>
            <a:off x="206223" y="9538664"/>
            <a:ext cx="18793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　</a:t>
            </a:r>
            <a:r>
              <a:rPr lang="en-US" altLang="ja-JP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郡山</a:t>
            </a:r>
            <a:r>
              <a:rPr lang="ja-JP" altLang="en-US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店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BD10C6FD-F2B7-B987-60CA-B731409C0912}"/>
              </a:ext>
            </a:extLst>
          </p:cNvPr>
          <p:cNvSpPr txBox="1"/>
          <p:nvPr/>
        </p:nvSpPr>
        <p:spPr>
          <a:xfrm>
            <a:off x="2439016" y="10032258"/>
            <a:ext cx="3125511" cy="36997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TEL</a:t>
            </a: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：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024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6-25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-8161</a:t>
            </a:r>
            <a:endParaRPr lang="en-US" altLang="ja-JP" sz="2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4108965" y="9056759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限定</a:t>
            </a:r>
            <a:r>
              <a:rPr kumimoji="1" lang="en-US" altLang="ja-JP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6145638" y="9062429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限定</a:t>
            </a:r>
            <a:r>
              <a:rPr kumimoji="1" lang="en-US" altLang="ja-JP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600" b="1" u="sng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07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165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ヒラギノ明朝 ProN W3</vt:lpstr>
      <vt:lpstr>ヒラギノ明朝 ProN W6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U3361N0003</dc:creator>
  <cp:lastModifiedBy>いわき店 店長(JTB)</cp:lastModifiedBy>
  <cp:revision>80</cp:revision>
  <cp:lastPrinted>2025-03-06T02:09:03Z</cp:lastPrinted>
  <dcterms:created xsi:type="dcterms:W3CDTF">2024-02-23T04:40:57Z</dcterms:created>
  <dcterms:modified xsi:type="dcterms:W3CDTF">2025-05-02T03:18:37Z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