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8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A7D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C15308-4621-4BAC-88B4-D8482EF77752}" v="4" dt="2026-06-05T00:54:20.1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2294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前島 美和(JTB)" userId="F06yPG3ZhJhHk2sdtkZpXQ8e4+GBf1Pm7kwHKs+AXT0=" providerId="None" clId="Web-{91C15308-4621-4BAC-88B4-D8482EF77752}"/>
    <pc:docChg chg="modSld">
      <pc:chgData name="前島 美和(JTB)" userId="F06yPG3ZhJhHk2sdtkZpXQ8e4+GBf1Pm7kwHKs+AXT0=" providerId="None" clId="Web-{91C15308-4621-4BAC-88B4-D8482EF77752}" dt="2026-06-05T00:54:20.162" v="3" actId="14100"/>
      <pc:docMkLst>
        <pc:docMk/>
      </pc:docMkLst>
      <pc:sldChg chg="addSp modSp">
        <pc:chgData name="前島 美和(JTB)" userId="F06yPG3ZhJhHk2sdtkZpXQ8e4+GBf1Pm7kwHKs+AXT0=" providerId="None" clId="Web-{91C15308-4621-4BAC-88B4-D8482EF77752}" dt="2026-06-05T00:54:20.162" v="3" actId="14100"/>
        <pc:sldMkLst>
          <pc:docMk/>
          <pc:sldMk cId="1091717164" sldId="258"/>
        </pc:sldMkLst>
        <pc:picChg chg="add mod">
          <ac:chgData name="前島 美和(JTB)" userId="F06yPG3ZhJhHk2sdtkZpXQ8e4+GBf1Pm7kwHKs+AXT0=" providerId="None" clId="Web-{91C15308-4621-4BAC-88B4-D8482EF77752}" dt="2026-06-05T00:54:20.162" v="3" actId="14100"/>
          <ac:picMkLst>
            <pc:docMk/>
            <pc:sldMk cId="1091717164" sldId="258"/>
            <ac:picMk id="15" creationId="{34EE6300-A320-4918-DE08-BA5ADEA1A4C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fld id="{6E2EA85F-3076-43CE-AB47-062D336CF968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748213"/>
            <a:ext cx="5389563" cy="3884612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3"/>
            <a:ext cx="2919413" cy="49530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D08CD41C-FF37-40A2-B7E4-3C9456E0C65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65846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9D1D-E4DB-469A-9130-6B6DBDFAFB56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40AF-FBC2-4F11-BA05-684627AF94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950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9D1D-E4DB-469A-9130-6B6DBDFAFB56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40AF-FBC2-4F11-BA05-684627AF94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3513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9D1D-E4DB-469A-9130-6B6DBDFAFB56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40AF-FBC2-4F11-BA05-684627AF94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683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9D1D-E4DB-469A-9130-6B6DBDFAFB56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40AF-FBC2-4F11-BA05-684627AF94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7291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9D1D-E4DB-469A-9130-6B6DBDFAFB56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40AF-FBC2-4F11-BA05-684627AF94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01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9D1D-E4DB-469A-9130-6B6DBDFAFB56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40AF-FBC2-4F11-BA05-684627AF94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6623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9D1D-E4DB-469A-9130-6B6DBDFAFB56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40AF-FBC2-4F11-BA05-684627AF94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0646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9D1D-E4DB-469A-9130-6B6DBDFAFB56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40AF-FBC2-4F11-BA05-684627AF94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627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9D1D-E4DB-469A-9130-6B6DBDFAFB56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40AF-FBC2-4F11-BA05-684627AF94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707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9D1D-E4DB-469A-9130-6B6DBDFAFB56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40AF-FBC2-4F11-BA05-684627AF94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1030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9D1D-E4DB-469A-9130-6B6DBDFAFB56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B40AF-FBC2-4F11-BA05-684627AF94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394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B9D1D-E4DB-469A-9130-6B6DBDFAFB56}" type="datetimeFigureOut">
              <a:rPr kumimoji="1" lang="ja-JP" altLang="en-US" smtClean="0"/>
              <a:t>2026/6/4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B40AF-FBC2-4F11-BA05-684627AF94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bg object 16"/>
          <p:cNvPicPr/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1" y="8610600"/>
            <a:ext cx="6858000" cy="1308652"/>
          </a:xfrm>
          <a:prstGeom prst="rect">
            <a:avLst/>
          </a:prstGeom>
        </p:spPr>
      </p:pic>
      <p:pic>
        <p:nvPicPr>
          <p:cNvPr id="8" name="bg object 18"/>
          <p:cNvPicPr/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0" y="-860"/>
            <a:ext cx="6858000" cy="3947707"/>
          </a:xfrm>
          <a:prstGeom prst="rect">
            <a:avLst/>
          </a:prstGeom>
        </p:spPr>
      </p:pic>
      <p:pic>
        <p:nvPicPr>
          <p:cNvPr id="19" name="object 7"/>
          <p:cNvPicPr/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-6351" y="3805418"/>
            <a:ext cx="6876000" cy="53999"/>
          </a:xfrm>
          <a:prstGeom prst="rect">
            <a:avLst/>
          </a:prstGeom>
        </p:spPr>
      </p:pic>
      <p:pic>
        <p:nvPicPr>
          <p:cNvPr id="20" name="object 7"/>
          <p:cNvPicPr/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-6352" y="81037"/>
            <a:ext cx="6876000" cy="53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780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/>
          <p:cNvSpPr/>
          <p:nvPr/>
        </p:nvSpPr>
        <p:spPr>
          <a:xfrm>
            <a:off x="116214" y="5224547"/>
            <a:ext cx="6525856" cy="323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150000"/>
              </a:lnSpc>
            </a:pPr>
            <a:r>
              <a:rPr lang="ja-JP" altLang="ja-JP" b="1" dirty="0">
                <a:solidFill>
                  <a:srgbClr val="FF66CC"/>
                </a:solidFill>
                <a:latin typeface="メイリオ"/>
                <a:ea typeface="メイリオ"/>
              </a:rPr>
              <a:t>■</a:t>
            </a:r>
            <a:r>
              <a:rPr lang="ja-JP" altLang="en-US" sz="1600" b="1" dirty="0">
                <a:solidFill>
                  <a:schemeClr val="tx1"/>
                </a:solidFill>
                <a:latin typeface="メイリオ"/>
                <a:ea typeface="メイリオ"/>
              </a:rPr>
              <a:t>日　時</a:t>
            </a:r>
            <a:r>
              <a:rPr lang="ja-JP" altLang="ja-JP" sz="1600" b="1" dirty="0">
                <a:solidFill>
                  <a:schemeClr val="tx1"/>
                </a:solidFill>
                <a:latin typeface="メイリオ"/>
                <a:ea typeface="メイリオ"/>
              </a:rPr>
              <a:t>：</a:t>
            </a:r>
            <a:r>
              <a:rPr lang="en-US" altLang="ja-JP" sz="1600" b="1" dirty="0">
                <a:solidFill>
                  <a:schemeClr val="tx1"/>
                </a:solidFill>
                <a:latin typeface="メイリオ"/>
                <a:ea typeface="メイリオ"/>
              </a:rPr>
              <a:t>2026</a:t>
            </a:r>
            <a:r>
              <a:rPr lang="ja-JP" altLang="ja-JP" sz="1600" b="1" dirty="0">
                <a:solidFill>
                  <a:schemeClr val="tx1"/>
                </a:solidFill>
                <a:latin typeface="メイリオ"/>
                <a:ea typeface="メイリオ"/>
              </a:rPr>
              <a:t>年</a:t>
            </a:r>
            <a:r>
              <a:rPr lang="ja-JP" altLang="en-US" sz="1600" b="1" dirty="0">
                <a:solidFill>
                  <a:schemeClr val="tx1"/>
                </a:solidFill>
                <a:latin typeface="メイリオ"/>
                <a:ea typeface="メイリオ"/>
              </a:rPr>
              <a:t>７</a:t>
            </a:r>
            <a:r>
              <a:rPr lang="ja-JP" altLang="ja-JP" sz="1600" b="1" dirty="0">
                <a:solidFill>
                  <a:schemeClr val="tx1"/>
                </a:solidFill>
                <a:latin typeface="メイリオ"/>
                <a:ea typeface="メイリオ"/>
              </a:rPr>
              <a:t>月</a:t>
            </a:r>
            <a:r>
              <a:rPr lang="en-US" altLang="ja-JP" sz="1600" b="1" dirty="0">
                <a:solidFill>
                  <a:schemeClr val="tx1"/>
                </a:solidFill>
                <a:latin typeface="メイリオ"/>
                <a:ea typeface="メイリオ"/>
              </a:rPr>
              <a:t>8</a:t>
            </a:r>
            <a:r>
              <a:rPr lang="ja-JP" altLang="ja-JP" sz="1600" b="1" dirty="0">
                <a:solidFill>
                  <a:schemeClr val="tx1"/>
                </a:solidFill>
                <a:latin typeface="メイリオ"/>
                <a:ea typeface="メイリオ"/>
              </a:rPr>
              <a:t>日</a:t>
            </a:r>
            <a:r>
              <a:rPr lang="en-US" altLang="ja-JP" sz="1600" b="1" dirty="0">
                <a:solidFill>
                  <a:schemeClr val="tx1"/>
                </a:solidFill>
                <a:latin typeface="メイリオ"/>
                <a:ea typeface="メイリオ"/>
              </a:rPr>
              <a:t>(</a:t>
            </a:r>
            <a:r>
              <a:rPr lang="ja-JP" altLang="en-US" sz="1600" b="1" dirty="0">
                <a:solidFill>
                  <a:schemeClr val="tx1"/>
                </a:solidFill>
                <a:latin typeface="メイリオ"/>
                <a:ea typeface="メイリオ"/>
              </a:rPr>
              <a:t>水</a:t>
            </a:r>
            <a:r>
              <a:rPr lang="en-US" altLang="ja-JP" sz="1600" b="1" dirty="0">
                <a:solidFill>
                  <a:schemeClr val="tx1"/>
                </a:solidFill>
                <a:latin typeface="メイリオ"/>
                <a:ea typeface="メイリオ"/>
              </a:rPr>
              <a:t>)</a:t>
            </a:r>
            <a:endParaRPr lang="en-US" sz="1600" dirty="0">
              <a:solidFill>
                <a:schemeClr val="tx1"/>
              </a:solidFill>
              <a:ea typeface="Calibri"/>
              <a:cs typeface="Calibri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</a:t>
            </a:r>
            <a:r>
              <a:rPr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10:00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11:30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（受付開始</a:t>
            </a:r>
            <a:r>
              <a:rPr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9:30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～）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ja-JP" sz="1600" b="1" dirty="0">
                <a:solidFill>
                  <a:srgbClr val="FFC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　場：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熱海後楽園ホテル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熱海市和田浜南町</a:t>
            </a:r>
            <a:r>
              <a:rPr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10-1</a:t>
            </a:r>
            <a:r>
              <a:rPr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（熱海駅からシャトルバスをご利用ください）</a:t>
            </a:r>
            <a:endParaRPr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ja-JP" sz="1400" b="1" dirty="0"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定　員：</a:t>
            </a:r>
            <a:r>
              <a:rPr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lang="ja-JP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名様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最少催行人員 </a:t>
            </a:r>
            <a:r>
              <a:rPr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名様</a:t>
            </a:r>
            <a:r>
              <a:rPr lang="en-US" altLang="ja-JP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先着順／事前予約制</a:t>
            </a:r>
            <a:endParaRPr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600" b="1" dirty="0">
              <a:solidFill>
                <a:srgbClr val="92D0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="1" dirty="0">
                <a:solidFill>
                  <a:srgbClr val="92D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参加費：無料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お申込み方法：右記の二次元バーコード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    またはお電話で承ります</a:t>
            </a:r>
            <a:endParaRPr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323191" y="8711789"/>
            <a:ext cx="4164171" cy="361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altLang="ja-JP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/>
                <a:ea typeface="游ゴシック"/>
              </a:rPr>
              <a:t>JTB　MEGA</a:t>
            </a:r>
            <a:r>
              <a:rPr lang="ja-JP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/>
                <a:ea typeface="游ゴシック"/>
              </a:rPr>
              <a:t>ドン・キホーテ</a:t>
            </a:r>
            <a:r>
              <a:rPr lang="en-US" altLang="ja-JP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/>
                <a:ea typeface="游ゴシック"/>
              </a:rPr>
              <a:t>UNY</a:t>
            </a:r>
            <a:r>
              <a:rPr lang="ja-JP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/>
                <a:ea typeface="游ゴシック"/>
              </a:rPr>
              <a:t>富士吉原店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210530" y="8754407"/>
            <a:ext cx="1017497" cy="32920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お問合せ先</a:t>
            </a:r>
            <a:endParaRPr lang="ja-JP" altLang="ja-JP" sz="1200" b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749010" y="9003131"/>
            <a:ext cx="3260263" cy="4816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altLang="ja-JP" sz="2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/>
                <a:ea typeface="游ゴシック"/>
              </a:rPr>
              <a:t>TEL 0545-57-4700</a:t>
            </a:r>
            <a:endParaRPr lang="ja-JP" altLang="ja-JP" sz="2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825959" y="9481296"/>
            <a:ext cx="5123586" cy="365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/>
                <a:ea typeface="游ゴシック"/>
              </a:rPr>
              <a:t>営業時間</a:t>
            </a:r>
            <a:r>
              <a:rPr lang="en-US" altLang="ja-JP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/>
                <a:ea typeface="游ゴシック"/>
              </a:rPr>
              <a:t>10:00</a:t>
            </a:r>
            <a:r>
              <a:rPr lang="ja-JP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/>
                <a:ea typeface="游ゴシック"/>
              </a:rPr>
              <a:t>～</a:t>
            </a:r>
            <a:r>
              <a:rPr lang="en-US" altLang="ja-JP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/>
                <a:ea typeface="游ゴシック"/>
              </a:rPr>
              <a:t>18:00</a:t>
            </a:r>
            <a:r>
              <a:rPr lang="ja-JP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/>
                <a:ea typeface="游ゴシック"/>
              </a:rPr>
              <a:t> 　</a:t>
            </a:r>
            <a:endParaRPr lang="ja-JP" altLang="ja-JP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/>
              <a:ea typeface="游ゴシック"/>
            </a:endParaRPr>
          </a:p>
        </p:txBody>
      </p:sp>
      <p:sp>
        <p:nvSpPr>
          <p:cNvPr id="14" name="角丸四角形吹き出し 13"/>
          <p:cNvSpPr/>
          <p:nvPr/>
        </p:nvSpPr>
        <p:spPr>
          <a:xfrm>
            <a:off x="5077754" y="7156850"/>
            <a:ext cx="1495912" cy="326727"/>
          </a:xfrm>
          <a:prstGeom prst="wedgeRoundRectCallout">
            <a:avLst>
              <a:gd name="adj1" fmla="val 7108"/>
              <a:gd name="adj2" fmla="val 84887"/>
              <a:gd name="adj3" fmla="val 16667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rgbClr val="FFFF00"/>
                </a:solidFill>
              </a:rPr>
              <a:t>お申込みはこちら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5192748" y="8185183"/>
            <a:ext cx="1602164" cy="4658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b="1" dirty="0">
                <a:solidFill>
                  <a:srgbClr val="002060"/>
                </a:solidFill>
                <a:latin typeface="+mn-ea"/>
              </a:rPr>
              <a:t>三井オーシャン説明会</a:t>
            </a:r>
            <a:endParaRPr lang="ja-JP" altLang="ja-JP" sz="1000" b="1" dirty="0">
              <a:solidFill>
                <a:srgbClr val="002060"/>
              </a:solidFill>
              <a:latin typeface="+mn-ea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99519A2A-1018-A72D-4F8C-32E7CAEE33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11" y="-36083"/>
            <a:ext cx="6858000" cy="5139278"/>
          </a:xfrm>
          <a:prstGeom prst="rect">
            <a:avLst/>
          </a:prstGeom>
        </p:spPr>
      </p:pic>
      <p:sp>
        <p:nvSpPr>
          <p:cNvPr id="7" name="正方形/長方形 6"/>
          <p:cNvSpPr/>
          <p:nvPr/>
        </p:nvSpPr>
        <p:spPr>
          <a:xfrm>
            <a:off x="981075" y="3802648"/>
            <a:ext cx="5735795" cy="13617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altLang="ja-JP" b="1" dirty="0">
                <a:ln w="3175">
                  <a:noFill/>
                </a:ln>
                <a:solidFill>
                  <a:schemeClr val="bg1"/>
                </a:solidFill>
                <a:effectLst>
                  <a:glow rad="139700">
                    <a:srgbClr val="FFFF00">
                      <a:alpha val="40000"/>
                    </a:srgb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2024</a:t>
            </a:r>
            <a:r>
              <a:rPr lang="ja-JP" altLang="en-US" b="1" dirty="0">
                <a:ln w="3175">
                  <a:noFill/>
                </a:ln>
                <a:solidFill>
                  <a:schemeClr val="bg1"/>
                </a:solidFill>
                <a:effectLst>
                  <a:glow rad="139700">
                    <a:srgbClr val="FFFF00">
                      <a:alpha val="40000"/>
                    </a:srgb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b="1" dirty="0">
                <a:ln w="3175">
                  <a:noFill/>
                </a:ln>
                <a:solidFill>
                  <a:schemeClr val="bg1"/>
                </a:solidFill>
                <a:effectLst>
                  <a:glow rad="139700">
                    <a:srgbClr val="FFFF00">
                      <a:alpha val="40000"/>
                    </a:srgb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b="1" dirty="0">
                <a:ln w="3175">
                  <a:noFill/>
                </a:ln>
                <a:solidFill>
                  <a:schemeClr val="bg1"/>
                </a:solidFill>
                <a:effectLst>
                  <a:glow rad="139700">
                    <a:srgbClr val="FFFF00">
                      <a:alpha val="40000"/>
                    </a:srgb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月にデビューした「三井オーシャンフジ」</a:t>
            </a:r>
            <a:endParaRPr lang="en-US" altLang="ja-JP" b="1" dirty="0">
              <a:ln w="3175">
                <a:noFill/>
              </a:ln>
              <a:solidFill>
                <a:schemeClr val="bg1"/>
              </a:solidFill>
              <a:effectLst>
                <a:glow rad="139700">
                  <a:srgbClr val="FFFF00">
                    <a:alpha val="40000"/>
                  </a:srgbClr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/>
            <a:r>
              <a:rPr lang="en-US" altLang="ja-JP" b="1" dirty="0">
                <a:ln w="3175">
                  <a:noFill/>
                </a:ln>
                <a:solidFill>
                  <a:schemeClr val="bg1"/>
                </a:solidFill>
                <a:effectLst>
                  <a:glow rad="139700">
                    <a:srgbClr val="FFFF00">
                      <a:alpha val="40000"/>
                    </a:srgb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2026</a:t>
            </a:r>
            <a:r>
              <a:rPr lang="ja-JP" altLang="en-US" b="1" dirty="0">
                <a:ln w="3175">
                  <a:noFill/>
                </a:ln>
                <a:solidFill>
                  <a:schemeClr val="bg1"/>
                </a:solidFill>
                <a:effectLst>
                  <a:glow rad="139700">
                    <a:srgbClr val="FFFF00">
                      <a:alpha val="40000"/>
                    </a:srgb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b="1" dirty="0">
                <a:ln w="3175">
                  <a:noFill/>
                </a:ln>
                <a:solidFill>
                  <a:schemeClr val="bg1"/>
                </a:solidFill>
                <a:effectLst>
                  <a:glow rad="139700">
                    <a:srgbClr val="FFFF00">
                      <a:alpha val="40000"/>
                    </a:srgb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r>
              <a:rPr lang="ja-JP" altLang="en-US" b="1" dirty="0">
                <a:ln w="3175">
                  <a:noFill/>
                </a:ln>
                <a:solidFill>
                  <a:schemeClr val="bg1"/>
                </a:solidFill>
                <a:effectLst>
                  <a:glow rad="139700">
                    <a:srgbClr val="FFFF00">
                      <a:alpha val="40000"/>
                    </a:srgb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月に就航する「三井オーシャンサクラ」</a:t>
            </a:r>
            <a:endParaRPr lang="en-US" altLang="ja-JP" b="1" dirty="0">
              <a:ln w="3175">
                <a:noFill/>
              </a:ln>
              <a:solidFill>
                <a:schemeClr val="bg1"/>
              </a:solidFill>
              <a:effectLst>
                <a:glow rad="139700">
                  <a:srgbClr val="FFFF00">
                    <a:alpha val="40000"/>
                  </a:srgbClr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/>
            <a:r>
              <a:rPr lang="ja-JP" altLang="en-US" b="1" dirty="0">
                <a:ln w="3175">
                  <a:noFill/>
                </a:ln>
                <a:solidFill>
                  <a:schemeClr val="bg1"/>
                </a:solidFill>
                <a:effectLst>
                  <a:glow rad="139700">
                    <a:srgbClr val="FFFF00">
                      <a:alpha val="40000"/>
                    </a:srgb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商船三井クルーズの専門スタッフが</a:t>
            </a:r>
            <a:endParaRPr lang="en-US" altLang="ja-JP" b="1" dirty="0">
              <a:ln w="3175">
                <a:noFill/>
              </a:ln>
              <a:solidFill>
                <a:schemeClr val="bg1"/>
              </a:solidFill>
              <a:effectLst>
                <a:glow rad="139700">
                  <a:srgbClr val="FFFF00">
                    <a:alpha val="40000"/>
                  </a:srgbClr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/>
            <a:r>
              <a:rPr lang="ja-JP" altLang="en-US" b="1" dirty="0">
                <a:ln w="3175">
                  <a:noFill/>
                </a:ln>
                <a:solidFill>
                  <a:schemeClr val="bg1"/>
                </a:solidFill>
                <a:effectLst>
                  <a:glow rad="139700">
                    <a:srgbClr val="FFFF00">
                      <a:alpha val="40000"/>
                    </a:srgbClr>
                  </a:glo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船の魅力をわかりやすくご説明します。</a:t>
            </a:r>
            <a:endParaRPr lang="en-US" altLang="ja-JP" b="1" dirty="0">
              <a:ln w="3175">
                <a:noFill/>
              </a:ln>
              <a:solidFill>
                <a:schemeClr val="bg1"/>
              </a:solidFill>
              <a:effectLst>
                <a:glow rad="139700">
                  <a:srgbClr val="FFFF00">
                    <a:alpha val="40000"/>
                  </a:srgbClr>
                </a:glo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75117" y="315740"/>
            <a:ext cx="6509934" cy="1565813"/>
          </a:xfrm>
          <a:prstGeom prst="rect">
            <a:avLst/>
          </a:prstGeom>
          <a:noFill/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r>
              <a:rPr kumimoji="1" lang="ja-JP" altLang="en-US" sz="2400" dirty="0">
                <a:ln w="3175" cmpd="sng"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新時代のラグジュアリークルーズ</a:t>
            </a:r>
            <a:endParaRPr kumimoji="1" lang="en-US" altLang="ja-JP" sz="2400" dirty="0">
              <a:ln w="3175" cmpd="sng"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ct val="150000"/>
              </a:lnSpc>
            </a:pPr>
            <a:r>
              <a:rPr kumimoji="1" lang="ja-JP" altLang="en-US" sz="3500" b="1" dirty="0">
                <a:ln w="12700" cmpd="sng">
                  <a:noFill/>
                </a:ln>
                <a:solidFill>
                  <a:schemeClr val="bg1"/>
                </a:solidFill>
                <a:effectLst>
                  <a:glow rad="444500">
                    <a:srgbClr val="92D050">
                      <a:alpha val="65000"/>
                    </a:srgbClr>
                  </a:glow>
                  <a:outerShdw blurRad="762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三井オーシャンクルーズ説明会</a:t>
            </a:r>
            <a:endParaRPr kumimoji="1" lang="en-US" altLang="ja-JP" sz="3500" b="1" dirty="0">
              <a:ln w="12700" cmpd="sng">
                <a:noFill/>
              </a:ln>
              <a:solidFill>
                <a:schemeClr val="bg1"/>
              </a:solidFill>
              <a:effectLst>
                <a:glow rad="444500">
                  <a:srgbClr val="92D050">
                    <a:alpha val="65000"/>
                  </a:srgbClr>
                </a:glow>
                <a:outerShdw blurRad="762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b="1" dirty="0">
                <a:ln w="12700" cmpd="sng">
                  <a:noFill/>
                </a:ln>
                <a:solidFill>
                  <a:schemeClr val="bg1"/>
                </a:solidFill>
                <a:effectLst>
                  <a:glow rad="444500">
                    <a:srgbClr val="92D050">
                      <a:alpha val="65000"/>
                    </a:srgbClr>
                  </a:glow>
                  <a:outerShdw blurRad="762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説明会参加者限定☆入浴券プレゼント</a:t>
            </a:r>
            <a:endParaRPr kumimoji="1" lang="en-US" altLang="ja-JP" sz="1400" b="1" dirty="0">
              <a:ln w="12700" cmpd="sng">
                <a:noFill/>
              </a:ln>
              <a:solidFill>
                <a:schemeClr val="bg1"/>
              </a:solidFill>
              <a:effectLst>
                <a:glow rad="444500">
                  <a:srgbClr val="92D050">
                    <a:alpha val="65000"/>
                  </a:srgbClr>
                </a:glow>
                <a:outerShdw blurRad="762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580D888-C2E7-01C5-8F7F-D01FFAAE9F94}"/>
              </a:ext>
            </a:extLst>
          </p:cNvPr>
          <p:cNvSpPr/>
          <p:nvPr/>
        </p:nvSpPr>
        <p:spPr>
          <a:xfrm>
            <a:off x="5487363" y="8710265"/>
            <a:ext cx="910580" cy="24594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▼店舗詳細</a:t>
            </a:r>
            <a:endParaRPr lang="ja-JP" altLang="ja-JP" sz="1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pic>
        <p:nvPicPr>
          <p:cNvPr id="1026" name="Picture 2" descr="https://qr.quel.jp/tmp/4480b8813411e646b7da6dd472f2c235825cc06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780" y="8945018"/>
            <a:ext cx="818633" cy="818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4" descr="qrcode_202605301204.jpg"/>
          <p:cNvSpPr>
            <a:spLocks noChangeAspect="1" noChangeArrowheads="1"/>
          </p:cNvSpPr>
          <p:nvPr/>
        </p:nvSpPr>
        <p:spPr bwMode="auto">
          <a:xfrm>
            <a:off x="2063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2" name="AutoShape 6" descr="qrcode_202605301204.jpg"/>
          <p:cNvSpPr>
            <a:spLocks noChangeAspect="1" noChangeArrowheads="1"/>
          </p:cNvSpPr>
          <p:nvPr/>
        </p:nvSpPr>
        <p:spPr bwMode="auto">
          <a:xfrm>
            <a:off x="358774" y="7937"/>
            <a:ext cx="874188" cy="874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13" name="AutoShape 8" descr="qrcode_202605301204.jpg"/>
          <p:cNvSpPr>
            <a:spLocks noChangeAspect="1" noChangeArrowheads="1"/>
          </p:cNvSpPr>
          <p:nvPr/>
        </p:nvSpPr>
        <p:spPr bwMode="auto">
          <a:xfrm>
            <a:off x="3587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pic>
        <p:nvPicPr>
          <p:cNvPr id="15" name="図 14" descr="qrcode_202605301204.jpg">
            <a:extLst>
              <a:ext uri="{FF2B5EF4-FFF2-40B4-BE49-F238E27FC236}">
                <a16:creationId xmlns:a16="http://schemas.microsoft.com/office/drawing/2014/main" id="{34EE6300-A320-4918-DE08-BA5ADEA1A4C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8882" y="7487180"/>
            <a:ext cx="755291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717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</TotalTime>
  <Words>69</Words>
  <Application>Microsoft Office PowerPoint</Application>
  <PresentationFormat>A4 210 x 297 mm</PresentationFormat>
  <Paragraphs>26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Company>株式会社JTB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古家 明子(JTB)</dc:creator>
  <cp:lastModifiedBy>稲村 志乃(JTB)</cp:lastModifiedBy>
  <cp:revision>55</cp:revision>
  <cp:lastPrinted>2026-06-03T02:41:01Z</cp:lastPrinted>
  <dcterms:created xsi:type="dcterms:W3CDTF">2024-04-02T01:45:31Z</dcterms:created>
  <dcterms:modified xsi:type="dcterms:W3CDTF">2026-06-05T00:54:20Z</dcterms:modified>
</cp:coreProperties>
</file>