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6735763" cy="98663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54" d="100"/>
          <a:sy n="54" d="100"/>
        </p:scale>
        <p:origin x="1908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8964003"/>
            <a:ext cx="7559992" cy="172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7559992" cy="354437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2"/>
            <a:ext cx="7559992" cy="354440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7559992" cy="896400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3544417"/>
            <a:ext cx="7560309" cy="5418455"/>
          </a:xfrm>
          <a:custGeom>
            <a:avLst/>
            <a:gdLst/>
            <a:ahLst/>
            <a:cxnLst/>
            <a:rect l="l" t="t" r="r" b="b"/>
            <a:pathLst>
              <a:path w="7560309" h="5418455">
                <a:moveTo>
                  <a:pt x="0" y="0"/>
                </a:moveTo>
                <a:lnTo>
                  <a:pt x="7560005" y="0"/>
                </a:lnTo>
                <a:lnTo>
                  <a:pt x="7560005" y="5417997"/>
                </a:lnTo>
                <a:lnTo>
                  <a:pt x="0" y="5417997"/>
                </a:lnTo>
                <a:lnTo>
                  <a:pt x="0" y="0"/>
                </a:lnTo>
                <a:close/>
              </a:path>
            </a:pathLst>
          </a:custGeom>
          <a:solidFill>
            <a:srgbClr val="FAA633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5836" y="1033802"/>
            <a:ext cx="6679565" cy="2197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1322" y="4041971"/>
            <a:ext cx="261620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7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MLB</a:t>
            </a:r>
            <a:r>
              <a:rPr lang="ja-JP" altLang="en-US" sz="17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™試合観戦ツアー</a:t>
            </a:r>
            <a:endParaRPr sz="17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6000" y="4392003"/>
            <a:ext cx="3312160" cy="0"/>
          </a:xfrm>
          <a:custGeom>
            <a:avLst/>
            <a:gdLst/>
            <a:ahLst/>
            <a:cxnLst/>
            <a:rect l="l" t="t" r="r" b="b"/>
            <a:pathLst>
              <a:path w="3312160">
                <a:moveTo>
                  <a:pt x="0" y="0"/>
                </a:moveTo>
                <a:lnTo>
                  <a:pt x="3311994" y="0"/>
                </a:lnTo>
              </a:path>
            </a:pathLst>
          </a:custGeom>
          <a:ln w="17995">
            <a:solidFill>
              <a:srgbClr val="0193C9"/>
            </a:solidFill>
          </a:ln>
        </p:spPr>
        <p:txBody>
          <a:bodyPr wrap="square" lIns="0" tIns="0" rIns="0" bIns="0" rtlCol="0"/>
          <a:lstStyle/>
          <a:p>
            <a:endParaRPr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50647" y="271210"/>
            <a:ext cx="945515" cy="560070"/>
          </a:xfrm>
          <a:custGeom>
            <a:avLst/>
            <a:gdLst/>
            <a:ahLst/>
            <a:cxnLst/>
            <a:rect l="l" t="t" r="r" b="b"/>
            <a:pathLst>
              <a:path w="945515" h="560069">
                <a:moveTo>
                  <a:pt x="346468" y="116839"/>
                </a:moveTo>
                <a:lnTo>
                  <a:pt x="282659" y="147888"/>
                </a:lnTo>
                <a:lnTo>
                  <a:pt x="230606" y="174422"/>
                </a:lnTo>
                <a:lnTo>
                  <a:pt x="187350" y="198539"/>
                </a:lnTo>
                <a:lnTo>
                  <a:pt x="159689" y="308851"/>
                </a:lnTo>
                <a:lnTo>
                  <a:pt x="144304" y="350200"/>
                </a:lnTo>
                <a:lnTo>
                  <a:pt x="118789" y="386626"/>
                </a:lnTo>
                <a:lnTo>
                  <a:pt x="82301" y="412992"/>
                </a:lnTo>
                <a:lnTo>
                  <a:pt x="33997" y="424167"/>
                </a:lnTo>
                <a:lnTo>
                  <a:pt x="0" y="559663"/>
                </a:lnTo>
                <a:lnTo>
                  <a:pt x="46434" y="553880"/>
                </a:lnTo>
                <a:lnTo>
                  <a:pt x="122681" y="532714"/>
                </a:lnTo>
                <a:lnTo>
                  <a:pt x="169331" y="509011"/>
                </a:lnTo>
                <a:lnTo>
                  <a:pt x="210374" y="478570"/>
                </a:lnTo>
                <a:lnTo>
                  <a:pt x="244813" y="440925"/>
                </a:lnTo>
                <a:lnTo>
                  <a:pt x="271647" y="395608"/>
                </a:lnTo>
                <a:lnTo>
                  <a:pt x="289877" y="342150"/>
                </a:lnTo>
                <a:lnTo>
                  <a:pt x="346468" y="116839"/>
                </a:lnTo>
                <a:close/>
              </a:path>
              <a:path w="945515" h="560069">
                <a:moveTo>
                  <a:pt x="559190" y="200990"/>
                </a:moveTo>
                <a:lnTo>
                  <a:pt x="431876" y="200990"/>
                </a:lnTo>
                <a:lnTo>
                  <a:pt x="364083" y="471284"/>
                </a:lnTo>
                <a:lnTo>
                  <a:pt x="491312" y="471284"/>
                </a:lnTo>
                <a:lnTo>
                  <a:pt x="559190" y="200990"/>
                </a:lnTo>
                <a:close/>
              </a:path>
              <a:path w="945515" h="560069">
                <a:moveTo>
                  <a:pt x="786681" y="110072"/>
                </a:moveTo>
                <a:lnTo>
                  <a:pt x="653516" y="155981"/>
                </a:lnTo>
                <a:lnTo>
                  <a:pt x="574268" y="471284"/>
                </a:lnTo>
                <a:lnTo>
                  <a:pt x="740879" y="471284"/>
                </a:lnTo>
                <a:lnTo>
                  <a:pt x="789293" y="466687"/>
                </a:lnTo>
                <a:lnTo>
                  <a:pt x="839585" y="450200"/>
                </a:lnTo>
                <a:lnTo>
                  <a:pt x="875826" y="424722"/>
                </a:lnTo>
                <a:lnTo>
                  <a:pt x="903262" y="390124"/>
                </a:lnTo>
                <a:lnTo>
                  <a:pt x="909337" y="374078"/>
                </a:lnTo>
                <a:lnTo>
                  <a:pt x="721105" y="374078"/>
                </a:lnTo>
                <a:lnTo>
                  <a:pt x="787279" y="110261"/>
                </a:lnTo>
                <a:lnTo>
                  <a:pt x="786681" y="110072"/>
                </a:lnTo>
                <a:close/>
              </a:path>
              <a:path w="945515" h="560069">
                <a:moveTo>
                  <a:pt x="939374" y="109829"/>
                </a:moveTo>
                <a:lnTo>
                  <a:pt x="787387" y="109829"/>
                </a:lnTo>
                <a:lnTo>
                  <a:pt x="787279" y="110261"/>
                </a:lnTo>
                <a:lnTo>
                  <a:pt x="802021" y="114904"/>
                </a:lnTo>
                <a:lnTo>
                  <a:pt x="823506" y="141744"/>
                </a:lnTo>
                <a:lnTo>
                  <a:pt x="820798" y="177007"/>
                </a:lnTo>
                <a:lnTo>
                  <a:pt x="799558" y="207622"/>
                </a:lnTo>
                <a:lnTo>
                  <a:pt x="774487" y="229527"/>
                </a:lnTo>
                <a:lnTo>
                  <a:pt x="760285" y="238658"/>
                </a:lnTo>
                <a:lnTo>
                  <a:pt x="775617" y="247738"/>
                </a:lnTo>
                <a:lnTo>
                  <a:pt x="788169" y="260638"/>
                </a:lnTo>
                <a:lnTo>
                  <a:pt x="797124" y="278163"/>
                </a:lnTo>
                <a:lnTo>
                  <a:pt x="801662" y="301117"/>
                </a:lnTo>
                <a:lnTo>
                  <a:pt x="797240" y="327008"/>
                </a:lnTo>
                <a:lnTo>
                  <a:pt x="781100" y="350313"/>
                </a:lnTo>
                <a:lnTo>
                  <a:pt x="755102" y="367260"/>
                </a:lnTo>
                <a:lnTo>
                  <a:pt x="721105" y="374078"/>
                </a:lnTo>
                <a:lnTo>
                  <a:pt x="909337" y="374078"/>
                </a:lnTo>
                <a:lnTo>
                  <a:pt x="919327" y="347687"/>
                </a:lnTo>
                <a:lnTo>
                  <a:pt x="919792" y="318649"/>
                </a:lnTo>
                <a:lnTo>
                  <a:pt x="912148" y="291606"/>
                </a:lnTo>
                <a:lnTo>
                  <a:pt x="898271" y="267108"/>
                </a:lnTo>
                <a:lnTo>
                  <a:pt x="880033" y="245706"/>
                </a:lnTo>
                <a:lnTo>
                  <a:pt x="912021" y="221484"/>
                </a:lnTo>
                <a:lnTo>
                  <a:pt x="935416" y="187571"/>
                </a:lnTo>
                <a:lnTo>
                  <a:pt x="945350" y="145178"/>
                </a:lnTo>
                <a:lnTo>
                  <a:pt x="939374" y="109829"/>
                </a:lnTo>
                <a:close/>
              </a:path>
              <a:path w="945515" h="560069">
                <a:moveTo>
                  <a:pt x="744213" y="817"/>
                </a:moveTo>
                <a:lnTo>
                  <a:pt x="676833" y="7340"/>
                </a:lnTo>
                <a:lnTo>
                  <a:pt x="628019" y="17569"/>
                </a:lnTo>
                <a:lnTo>
                  <a:pt x="575172" y="32151"/>
                </a:lnTo>
                <a:lnTo>
                  <a:pt x="521557" y="49352"/>
                </a:lnTo>
                <a:lnTo>
                  <a:pt x="470439" y="67434"/>
                </a:lnTo>
                <a:lnTo>
                  <a:pt x="425083" y="84662"/>
                </a:lnTo>
                <a:lnTo>
                  <a:pt x="388755" y="99301"/>
                </a:lnTo>
                <a:lnTo>
                  <a:pt x="330720" y="246113"/>
                </a:lnTo>
                <a:lnTo>
                  <a:pt x="415390" y="207960"/>
                </a:lnTo>
                <a:lnTo>
                  <a:pt x="431876" y="200990"/>
                </a:lnTo>
                <a:lnTo>
                  <a:pt x="559190" y="200990"/>
                </a:lnTo>
                <a:lnTo>
                  <a:pt x="572744" y="147015"/>
                </a:lnTo>
                <a:lnTo>
                  <a:pt x="595735" y="138396"/>
                </a:lnTo>
                <a:lnTo>
                  <a:pt x="661971" y="118116"/>
                </a:lnTo>
                <a:lnTo>
                  <a:pt x="727535" y="104206"/>
                </a:lnTo>
                <a:lnTo>
                  <a:pt x="938382" y="103960"/>
                </a:lnTo>
                <a:lnTo>
                  <a:pt x="936955" y="95516"/>
                </a:lnTo>
                <a:lnTo>
                  <a:pt x="918783" y="62870"/>
                </a:lnTo>
                <a:lnTo>
                  <a:pt x="890076" y="36097"/>
                </a:lnTo>
                <a:lnTo>
                  <a:pt x="851180" y="16176"/>
                </a:lnTo>
                <a:lnTo>
                  <a:pt x="802444" y="4089"/>
                </a:lnTo>
                <a:lnTo>
                  <a:pt x="744213" y="817"/>
                </a:lnTo>
                <a:close/>
              </a:path>
              <a:path w="945515" h="560069">
                <a:moveTo>
                  <a:pt x="375818" y="0"/>
                </a:moveTo>
                <a:lnTo>
                  <a:pt x="237134" y="0"/>
                </a:lnTo>
                <a:lnTo>
                  <a:pt x="191439" y="182118"/>
                </a:lnTo>
                <a:lnTo>
                  <a:pt x="229873" y="161697"/>
                </a:lnTo>
                <a:lnTo>
                  <a:pt x="270503" y="140752"/>
                </a:lnTo>
                <a:lnTo>
                  <a:pt x="350481" y="100749"/>
                </a:lnTo>
                <a:lnTo>
                  <a:pt x="375818" y="0"/>
                </a:lnTo>
                <a:close/>
              </a:path>
              <a:path w="945515" h="560069">
                <a:moveTo>
                  <a:pt x="787387" y="109829"/>
                </a:moveTo>
                <a:lnTo>
                  <a:pt x="786681" y="110072"/>
                </a:lnTo>
                <a:lnTo>
                  <a:pt x="787279" y="110261"/>
                </a:lnTo>
                <a:lnTo>
                  <a:pt x="787387" y="109829"/>
                </a:lnTo>
                <a:close/>
              </a:path>
              <a:path w="945515" h="560069">
                <a:moveTo>
                  <a:pt x="938382" y="103960"/>
                </a:moveTo>
                <a:lnTo>
                  <a:pt x="767275" y="103960"/>
                </a:lnTo>
                <a:lnTo>
                  <a:pt x="786681" y="110072"/>
                </a:lnTo>
                <a:lnTo>
                  <a:pt x="787387" y="109829"/>
                </a:lnTo>
                <a:lnTo>
                  <a:pt x="939374" y="109829"/>
                </a:lnTo>
                <a:lnTo>
                  <a:pt x="938382" y="103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38666" y="913780"/>
            <a:ext cx="1369476" cy="13383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544405"/>
            <a:ext cx="7560005" cy="53999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40000" y="9612002"/>
            <a:ext cx="3998042" cy="48950"/>
          </a:xfrm>
          <a:custGeom>
            <a:avLst/>
            <a:gdLst/>
            <a:ahLst/>
            <a:cxnLst/>
            <a:rect l="l" t="t" r="r" b="b"/>
            <a:pathLst>
              <a:path w="5472430">
                <a:moveTo>
                  <a:pt x="0" y="0"/>
                </a:moveTo>
                <a:lnTo>
                  <a:pt x="5471998" y="0"/>
                </a:lnTo>
              </a:path>
            </a:pathLst>
          </a:custGeom>
          <a:ln w="142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3725" y="9184932"/>
            <a:ext cx="38142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JTB</a:t>
            </a:r>
            <a:r>
              <a:rPr lang="ja-JP" altLang="en-US" sz="24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イオンモール佐久平店</a:t>
            </a:r>
            <a:endParaRPr sz="24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0802" y="9600020"/>
            <a:ext cx="3827198" cy="79938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TEL:</a:t>
            </a:r>
            <a:r>
              <a:rPr lang="en-US" altLang="ja-JP" sz="16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0267-65-8666</a:t>
            </a:r>
            <a:endParaRPr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23495" marR="5080">
              <a:lnSpc>
                <a:spcPct val="111600"/>
              </a:lnSpc>
              <a:spcBef>
                <a:spcPts val="95"/>
              </a:spcBef>
            </a:pPr>
            <a:r>
              <a:rPr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〒</a:t>
            </a:r>
            <a:r>
              <a:rPr lang="en-US" altLang="ja-JP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385-0029</a:t>
            </a:r>
            <a:r>
              <a:rPr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 </a:t>
            </a:r>
            <a:r>
              <a:rPr lang="ja-JP" altLang="en-US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長野</a:t>
            </a:r>
            <a:r>
              <a:rPr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県</a:t>
            </a:r>
            <a:r>
              <a:rPr lang="ja-JP" altLang="en-US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佐久</a:t>
            </a:r>
            <a:r>
              <a:rPr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市</a:t>
            </a:r>
            <a:r>
              <a:rPr lang="ja-JP" altLang="en-US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佐久平駅南</a:t>
            </a:r>
            <a:r>
              <a:rPr lang="en-US" altLang="ja-JP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11-10</a:t>
            </a:r>
            <a:r>
              <a:rPr lang="ja-JP" altLang="en-US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　イオンモール佐久平店</a:t>
            </a:r>
            <a:r>
              <a:rPr lang="en-US" altLang="ja-JP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</a:t>
            </a:r>
            <a:r>
              <a:rPr lang="ja-JP" altLang="en-US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階営業時間：月～木：</a:t>
            </a:r>
            <a:r>
              <a:rPr lang="en-US" altLang="ja-JP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10:00</a:t>
            </a:r>
            <a:r>
              <a:rPr lang="ja-JP" altLang="en-US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～</a:t>
            </a:r>
            <a:r>
              <a:rPr lang="en-US" altLang="ja-JP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18</a:t>
            </a:r>
            <a:r>
              <a:rPr lang="ja-JP" altLang="en-US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：</a:t>
            </a:r>
            <a:r>
              <a:rPr lang="en-US" altLang="ja-JP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00(</a:t>
            </a:r>
            <a:r>
              <a:rPr lang="ja-JP" altLang="en-US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最終受付</a:t>
            </a:r>
            <a:r>
              <a:rPr lang="en-US" altLang="ja-JP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17</a:t>
            </a:r>
            <a:r>
              <a:rPr lang="ja-JP" altLang="en-US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：</a:t>
            </a:r>
            <a:r>
              <a:rPr lang="en-US" altLang="ja-JP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00)</a:t>
            </a:r>
          </a:p>
          <a:p>
            <a:pPr marL="23495" marR="5080">
              <a:lnSpc>
                <a:spcPct val="111600"/>
              </a:lnSpc>
              <a:spcBef>
                <a:spcPts val="95"/>
              </a:spcBef>
            </a:pPr>
            <a:r>
              <a:rPr lang="ja-JP" altLang="en-US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　</a:t>
            </a:r>
            <a:r>
              <a:rPr lang="ja-JP" altLang="en-US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　　　　　</a:t>
            </a:r>
            <a:r>
              <a:rPr lang="ja-JP" altLang="en-US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 </a:t>
            </a:r>
            <a:r>
              <a:rPr lang="ja-JP" altLang="en-US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金～日・祝日：</a:t>
            </a:r>
            <a:r>
              <a:rPr lang="en-US" altLang="ja-JP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10:00</a:t>
            </a:r>
            <a:r>
              <a:rPr lang="ja-JP" altLang="en-US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～</a:t>
            </a:r>
            <a:r>
              <a:rPr lang="en-US" altLang="ja-JP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19:00(</a:t>
            </a:r>
            <a:r>
              <a:rPr lang="ja-JP" altLang="en-US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最終受付</a:t>
            </a:r>
            <a:r>
              <a:rPr lang="en-US" altLang="ja-JP" sz="9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18:00)</a:t>
            </a:r>
            <a:endParaRPr sz="9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02" y="697190"/>
            <a:ext cx="7556500" cy="2205732"/>
          </a:xfrm>
          <a:prstGeom prst="rect">
            <a:avLst/>
          </a:prstGeom>
        </p:spPr>
        <p:txBody>
          <a:bodyPr vert="horz" wrap="square" lIns="0" tIns="4318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400"/>
              </a:spcBef>
            </a:pPr>
            <a:r>
              <a:rPr lang="en-US" sz="7800" baseline="3205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MLB</a:t>
            </a:r>
            <a:r>
              <a:rPr lang="ja-JP" altLang="en-US" sz="7800" baseline="3205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™</a:t>
            </a:r>
            <a:r>
              <a:rPr lang="ja-JP" altLang="en-US" sz="7800" baseline="3205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＆</a:t>
            </a:r>
            <a:r>
              <a:rPr lang="ja-JP" altLang="en-US" sz="7800" baseline="3205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大阪・関西万博　　　　</a:t>
            </a:r>
            <a:r>
              <a:rPr lang="en-US" altLang="ja-JP" sz="7800" baseline="3205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sz="7800" baseline="3205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7800" baseline="3205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旅行説明会のご案内</a:t>
            </a:r>
            <a:r>
              <a:rPr lang="en-US" altLang="ja-JP" sz="7800" baseline="3205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sz="7800" baseline="3205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sz="11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4707" y="4497324"/>
            <a:ext cx="2409029" cy="2603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1600" b="1" u="sng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時間：</a:t>
            </a:r>
            <a:r>
              <a:rPr lang="en-US" altLang="ja-JP" sz="1600" b="1" u="sng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11:00</a:t>
            </a:r>
            <a:r>
              <a:rPr lang="ja-JP" altLang="en-US" sz="1600" b="1" u="sng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～</a:t>
            </a:r>
            <a:r>
              <a:rPr lang="en-US" altLang="ja-JP" sz="1600" b="1" u="sng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12</a:t>
            </a:r>
            <a:r>
              <a:rPr lang="ja-JP" altLang="en-US" sz="1600" b="1" u="sng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：</a:t>
            </a:r>
            <a:r>
              <a:rPr lang="en-US" altLang="ja-JP" sz="1600" b="1" u="sng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30</a:t>
            </a:r>
            <a:endParaRPr sz="1600" u="sng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0802" y="3897237"/>
            <a:ext cx="580643" cy="58064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4362" y="3920502"/>
            <a:ext cx="511175" cy="51118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64362" y="4080865"/>
            <a:ext cx="51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ja-JP" sz="11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</a:t>
            </a:r>
            <a:r>
              <a:rPr lang="ja-JP" altLang="en-US" sz="11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部</a:t>
            </a:r>
            <a:endParaRPr sz="11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31321" y="6525969"/>
            <a:ext cx="3407809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700" b="1" dirty="0" smtClean="0">
                <a:solidFill>
                  <a:srgbClr val="26247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大阪・関西万博</a:t>
            </a:r>
            <a:r>
              <a:rPr lang="en-US" altLang="ja-JP" sz="1700" b="1" dirty="0" smtClean="0">
                <a:solidFill>
                  <a:srgbClr val="26247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(</a:t>
            </a:r>
            <a:r>
              <a:rPr lang="ja-JP" altLang="en-US" sz="1700" b="1" dirty="0" smtClean="0">
                <a:solidFill>
                  <a:srgbClr val="26247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大阪・関西への旅</a:t>
            </a:r>
            <a:r>
              <a:rPr lang="en-US" altLang="ja-JP" sz="1700" b="1" dirty="0" smtClean="0">
                <a:solidFill>
                  <a:srgbClr val="26247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)</a:t>
            </a:r>
            <a:endParaRPr sz="17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25999" y="6876003"/>
            <a:ext cx="3312160" cy="0"/>
          </a:xfrm>
          <a:custGeom>
            <a:avLst/>
            <a:gdLst/>
            <a:ahLst/>
            <a:cxnLst/>
            <a:rect l="l" t="t" r="r" b="b"/>
            <a:pathLst>
              <a:path w="3312160">
                <a:moveTo>
                  <a:pt x="0" y="0"/>
                </a:moveTo>
                <a:lnTo>
                  <a:pt x="3311994" y="0"/>
                </a:lnTo>
              </a:path>
            </a:pathLst>
          </a:custGeom>
          <a:ln w="17995">
            <a:solidFill>
              <a:srgbClr val="0193C9"/>
            </a:solidFill>
          </a:ln>
        </p:spPr>
        <p:txBody>
          <a:bodyPr wrap="square" lIns="0" tIns="0" rIns="0" bIns="0" rtlCol="0"/>
          <a:lstStyle/>
          <a:p>
            <a:endParaRPr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8036" y="7059864"/>
            <a:ext cx="2265971" cy="4796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1600" b="1" u="sng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時間：</a:t>
            </a:r>
            <a:r>
              <a:rPr lang="en-US" altLang="ja-JP" sz="1600" b="1" u="sng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13:30</a:t>
            </a:r>
            <a:r>
              <a:rPr lang="ja-JP" altLang="en-US" sz="1600" b="1" u="sng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～</a:t>
            </a:r>
            <a:r>
              <a:rPr lang="en-US" altLang="ja-JP" sz="1600" b="1" u="sng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15</a:t>
            </a:r>
            <a:r>
              <a:rPr lang="ja-JP" altLang="en-US" sz="1600" b="1" u="sng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：</a:t>
            </a:r>
            <a:r>
              <a:rPr lang="en-US" altLang="ja-JP" sz="1600" b="1" u="sng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00</a:t>
            </a:r>
            <a:endParaRPr lang="ja-JP" altLang="en-US" sz="1600" u="sng" dirty="0" smtClean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endParaRPr sz="9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0802" y="6382119"/>
            <a:ext cx="580643" cy="57835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4362" y="6404508"/>
            <a:ext cx="511175" cy="511187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553484" y="6562965"/>
            <a:ext cx="3016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ja-JP" sz="11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2</a:t>
            </a:r>
            <a:r>
              <a:rPr lang="ja-JP" altLang="en-US" sz="11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部</a:t>
            </a:r>
            <a:endParaRPr sz="11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27" name="object 27"/>
          <p:cNvSpPr txBox="1"/>
          <p:nvPr/>
        </p:nvSpPr>
        <p:spPr>
          <a:xfrm rot="21190648">
            <a:off x="-2760435" y="540909"/>
            <a:ext cx="2311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2400" b="1" dirty="0" smtClean="0">
                <a:solidFill>
                  <a:srgbClr val="FFFF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2025</a:t>
            </a:r>
            <a:r>
              <a:rPr lang="ja-JP" altLang="en-US" sz="2400" b="1" dirty="0" smtClean="0">
                <a:solidFill>
                  <a:srgbClr val="FFFF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年話題！</a:t>
            </a:r>
            <a:endParaRPr sz="2400" dirty="0">
              <a:solidFill>
                <a:srgbClr val="FFFF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84896" y="3716329"/>
            <a:ext cx="2442805" cy="3320137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8796" y="7867209"/>
            <a:ext cx="969185" cy="878056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8655301" y="8014585"/>
            <a:ext cx="911860" cy="828432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ts val="919"/>
              </a:lnSpc>
              <a:spcBef>
                <a:spcPts val="160"/>
              </a:spcBef>
            </a:pPr>
            <a:r>
              <a:rPr sz="800" dirty="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テキストが入ります。テキストが入ります。テキストが入ります。テキストが入ります。テキストが入ります。テキストが入ります。</a:t>
            </a:r>
            <a:endParaRPr sz="8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37153" y="4326375"/>
            <a:ext cx="2401422" cy="284731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547370" marR="127000" indent="-444500" algn="ctr">
              <a:lnSpc>
                <a:spcPts val="1630"/>
              </a:lnSpc>
              <a:spcBef>
                <a:spcPts val="195"/>
              </a:spcBef>
            </a:pPr>
            <a:r>
              <a:rPr lang="ja-JP" altLang="en-US" sz="1600" b="1" dirty="0" smtClean="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各部共通のお知らせ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547370" marR="127000" indent="-444500" algn="ctr">
              <a:lnSpc>
                <a:spcPts val="1630"/>
              </a:lnSpc>
              <a:spcBef>
                <a:spcPts val="195"/>
              </a:spcBef>
            </a:pPr>
            <a:endParaRPr lang="en-US" altLang="ja-JP" sz="11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algn="just">
              <a:lnSpc>
                <a:spcPct val="118100"/>
              </a:lnSpc>
              <a:spcBef>
                <a:spcPts val="439"/>
              </a:spcBef>
            </a:pPr>
            <a:r>
              <a:rPr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【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開催日</a:t>
            </a:r>
            <a:r>
              <a:rPr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】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：</a:t>
            </a:r>
            <a:r>
              <a:rPr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2025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年</a:t>
            </a:r>
            <a:r>
              <a:rPr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3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月</a:t>
            </a:r>
            <a:r>
              <a:rPr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9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日</a:t>
            </a:r>
            <a:r>
              <a:rPr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(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日</a:t>
            </a:r>
            <a:r>
              <a:rPr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)</a:t>
            </a:r>
          </a:p>
          <a:p>
            <a:pPr marL="12700" marR="5080" algn="just">
              <a:lnSpc>
                <a:spcPct val="118100"/>
              </a:lnSpc>
              <a:spcBef>
                <a:spcPts val="439"/>
              </a:spcBef>
            </a:pPr>
            <a:r>
              <a:rPr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【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会場</a:t>
            </a:r>
            <a:r>
              <a:rPr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】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：佐久市佐久平交流センター</a:t>
            </a:r>
            <a:endParaRPr lang="en-US" altLang="ja-JP" sz="12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algn="just">
              <a:lnSpc>
                <a:spcPct val="118100"/>
              </a:lnSpc>
              <a:spcBef>
                <a:spcPts val="439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　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　　　　　</a:t>
            </a:r>
            <a:r>
              <a:rPr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3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階　情報研修室</a:t>
            </a:r>
            <a:endParaRPr lang="en-US" altLang="ja-JP" sz="12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algn="just">
              <a:lnSpc>
                <a:spcPct val="118100"/>
              </a:lnSpc>
              <a:spcBef>
                <a:spcPts val="439"/>
              </a:spcBef>
            </a:pPr>
            <a:r>
              <a:rPr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【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お申込み方法</a:t>
            </a:r>
            <a:r>
              <a:rPr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】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：下記</a:t>
            </a:r>
            <a:r>
              <a:rPr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QR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コード</a:t>
            </a:r>
            <a:endParaRPr lang="en-US" altLang="ja-JP" sz="12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algn="just">
              <a:lnSpc>
                <a:spcPct val="118100"/>
              </a:lnSpc>
              <a:spcBef>
                <a:spcPts val="439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　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　または店舗までお電話ください</a:t>
            </a:r>
            <a:endParaRPr lang="en-US" altLang="ja-JP" sz="12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algn="just">
              <a:lnSpc>
                <a:spcPct val="118100"/>
              </a:lnSpc>
              <a:spcBef>
                <a:spcPts val="439"/>
              </a:spcBef>
            </a:pPr>
            <a:r>
              <a:rPr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【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参加条件</a:t>
            </a:r>
            <a:r>
              <a:rPr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】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：参加費無料</a:t>
            </a:r>
            <a:endParaRPr lang="en-US" altLang="ja-JP" sz="12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algn="just">
              <a:lnSpc>
                <a:spcPct val="118100"/>
              </a:lnSpc>
              <a:spcBef>
                <a:spcPts val="439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　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　　　　　　　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事前予約制</a:t>
            </a:r>
            <a:endParaRPr lang="en-US" altLang="ja-JP" sz="12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algn="just">
              <a:lnSpc>
                <a:spcPct val="118100"/>
              </a:lnSpc>
              <a:spcBef>
                <a:spcPts val="439"/>
              </a:spcBef>
            </a:pPr>
            <a:r>
              <a:rPr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【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定員</a:t>
            </a:r>
            <a:r>
              <a:rPr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】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：各部、１６名様</a:t>
            </a:r>
            <a:endParaRPr lang="en-US" altLang="ja-JP" sz="12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algn="just">
              <a:lnSpc>
                <a:spcPct val="118100"/>
              </a:lnSpc>
              <a:spcBef>
                <a:spcPts val="439"/>
              </a:spcBef>
            </a:pPr>
            <a:endParaRPr sz="10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pic>
        <p:nvPicPr>
          <p:cNvPr id="34" name="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02929" y="3927819"/>
            <a:ext cx="1980006" cy="267474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5015598" y="3962274"/>
            <a:ext cx="1980564" cy="175048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668655">
              <a:lnSpc>
                <a:spcPct val="100000"/>
              </a:lnSpc>
              <a:spcBef>
                <a:spcPts val="165"/>
              </a:spcBef>
            </a:pPr>
            <a:r>
              <a:rPr sz="10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Information</a:t>
            </a:r>
            <a:endParaRPr sz="10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3" name="object 15">
            <a:extLst>
              <a:ext uri="{FF2B5EF4-FFF2-40B4-BE49-F238E27FC236}">
                <a16:creationId xmlns:a16="http://schemas.microsoft.com/office/drawing/2014/main" id="{9C8ECBF3-C540-84AB-3ADD-1E797565536B}"/>
              </a:ext>
            </a:extLst>
          </p:cNvPr>
          <p:cNvSpPr txBox="1"/>
          <p:nvPr/>
        </p:nvSpPr>
        <p:spPr>
          <a:xfrm>
            <a:off x="9222853" y="9070157"/>
            <a:ext cx="704308" cy="30585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94615" algn="ctr">
              <a:lnSpc>
                <a:spcPts val="1019"/>
              </a:lnSpc>
              <a:spcBef>
                <a:spcPts val="185"/>
              </a:spcBef>
            </a:pPr>
            <a:r>
              <a:rPr sz="900" dirty="0" err="1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詳細は</a:t>
            </a:r>
            <a:endParaRPr lang="en-US" sz="900" dirty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indent="94615" algn="ctr">
              <a:lnSpc>
                <a:spcPts val="1019"/>
              </a:lnSpc>
              <a:spcBef>
                <a:spcPts val="185"/>
              </a:spcBef>
            </a:pPr>
            <a:r>
              <a:rPr sz="900" dirty="0" err="1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こちらから</a:t>
            </a:r>
            <a:endParaRPr sz="9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8F54F256-C442-696F-3B4E-2BABAEDCA096}"/>
              </a:ext>
            </a:extLst>
          </p:cNvPr>
          <p:cNvSpPr txBox="1">
            <a:spLocks/>
          </p:cNvSpPr>
          <p:nvPr/>
        </p:nvSpPr>
        <p:spPr>
          <a:xfrm>
            <a:off x="9207161" y="9530307"/>
            <a:ext cx="720000" cy="720000"/>
          </a:xfrm>
          <a:prstGeom prst="rect">
            <a:avLst/>
          </a:prstGeom>
          <a:solidFill>
            <a:srgbClr val="D1D3D4"/>
          </a:solidFill>
        </p:spPr>
        <p:txBody>
          <a:bodyPr vert="horz" wrap="none" lIns="0" tIns="0" rIns="0" bIns="0" numCol="1" rtlCol="0" anchor="ctr" anchorCtr="0">
            <a:noAutofit/>
          </a:bodyPr>
          <a:lstStyle/>
          <a:p>
            <a:pPr marL="71755" marR="60325" indent="182245" algn="l">
              <a:lnSpc>
                <a:spcPct val="100000"/>
              </a:lnSpc>
            </a:pPr>
            <a:endParaRPr lang="ja-JP" altLang="en-US" sz="800" dirty="0">
              <a:solidFill>
                <a:srgbClr val="231F2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225" y="4504165"/>
            <a:ext cx="1994031" cy="1760069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45" y="7036466"/>
            <a:ext cx="2008020" cy="179481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18232" y="2841705"/>
            <a:ext cx="6689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FF00"/>
                </a:solidFill>
              </a:rPr>
              <a:t>　事前予約制　　　　参加費無料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886487" y="2884711"/>
            <a:ext cx="2244893" cy="511556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8042" y="2868908"/>
            <a:ext cx="2298391" cy="566977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 rot="21238781">
            <a:off x="104179" y="475695"/>
            <a:ext cx="4827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2025</a:t>
            </a:r>
            <a:r>
              <a:rPr kumimoji="1" lang="ja-JP" altLang="en-US" sz="3200" b="1" dirty="0" smtClean="0">
                <a:solidFill>
                  <a:srgbClr val="FFFF00"/>
                </a:solidFill>
              </a:rPr>
              <a:t>年３月９日</a:t>
            </a:r>
            <a:r>
              <a:rPr kumimoji="1" lang="en-US" altLang="ja-JP" sz="3200" b="1" dirty="0" smtClean="0">
                <a:solidFill>
                  <a:srgbClr val="FFFF00"/>
                </a:solidFill>
              </a:rPr>
              <a:t>(</a:t>
            </a:r>
            <a:r>
              <a:rPr kumimoji="1" lang="ja-JP" altLang="en-US" sz="3200" b="1" dirty="0" smtClean="0">
                <a:solidFill>
                  <a:srgbClr val="FFFF00"/>
                </a:solidFill>
              </a:rPr>
              <a:t>日</a:t>
            </a:r>
            <a:r>
              <a:rPr kumimoji="1" lang="en-US" altLang="ja-JP" sz="3200" b="1" dirty="0" smtClean="0">
                <a:solidFill>
                  <a:srgbClr val="FFFF00"/>
                </a:solidFill>
              </a:rPr>
              <a:t>)</a:t>
            </a:r>
            <a:r>
              <a:rPr kumimoji="1" lang="ja-JP" altLang="en-US" sz="3200" b="1" dirty="0" smtClean="0">
                <a:solidFill>
                  <a:srgbClr val="FFFF00"/>
                </a:solidFill>
              </a:rPr>
              <a:t>開催</a:t>
            </a:r>
            <a:r>
              <a:rPr kumimoji="1" lang="en-US" altLang="ja-JP" sz="3200" b="1" dirty="0" smtClean="0">
                <a:solidFill>
                  <a:srgbClr val="FFFF00"/>
                </a:solidFill>
              </a:rPr>
              <a:t>!</a:t>
            </a:r>
            <a:endParaRPr kumimoji="1" lang="ja-JP" altLang="en-US" sz="3200" b="1" dirty="0">
              <a:solidFill>
                <a:srgbClr val="FFFF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72942" y="4820335"/>
            <a:ext cx="2458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★実際にツアーに参加した　　　スタッフより、オフィシャルパートナー</a:t>
            </a:r>
            <a:r>
              <a:rPr kumimoji="1"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JTB</a:t>
            </a:r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ならではのツアーの魅力をご案内いたします。現地での過ごし方もご提案いたします！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80411" y="7444713"/>
            <a:ext cx="2282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★地元出身のスタッフが、気になるアクセス方法も含め、万博</a:t>
            </a:r>
            <a:r>
              <a:rPr kumimoji="1"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大阪</a:t>
            </a:r>
            <a:r>
              <a:rPr kumimoji="1"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の魅力をたっぷりとお届けします！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8" name="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08005" y="7867209"/>
            <a:ext cx="1014455" cy="900943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4811400" y="7335343"/>
            <a:ext cx="13287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b="1" dirty="0" smtClean="0">
                <a:solidFill>
                  <a:srgbClr val="FF0000"/>
                </a:solidFill>
              </a:rPr>
              <a:t>第</a:t>
            </a:r>
            <a:r>
              <a:rPr kumimoji="1" lang="en-US" altLang="ja-JP" sz="1050" b="1" dirty="0" smtClean="0">
                <a:solidFill>
                  <a:srgbClr val="FF0000"/>
                </a:solidFill>
              </a:rPr>
              <a:t>1</a:t>
            </a:r>
            <a:r>
              <a:rPr kumimoji="1" lang="ja-JP" altLang="en-US" sz="1050" b="1" dirty="0" smtClean="0">
                <a:solidFill>
                  <a:srgbClr val="FF0000"/>
                </a:solidFill>
              </a:rPr>
              <a:t>部</a:t>
            </a:r>
            <a:r>
              <a:rPr kumimoji="1" lang="en-US" altLang="ja-JP" sz="1050" b="1" dirty="0" smtClean="0">
                <a:solidFill>
                  <a:srgbClr val="FF0000"/>
                </a:solidFill>
              </a:rPr>
              <a:t>(MLB)</a:t>
            </a:r>
            <a:endParaRPr kumimoji="1" lang="en-US" altLang="ja-JP" sz="105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050" b="1" dirty="0" smtClean="0">
                <a:solidFill>
                  <a:srgbClr val="FF0000"/>
                </a:solidFill>
              </a:rPr>
              <a:t>お申込みはこちらから</a:t>
            </a:r>
            <a:endParaRPr kumimoji="1" lang="ja-JP" altLang="en-US" sz="1050" b="1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143695" y="7358426"/>
            <a:ext cx="12091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 smtClean="0">
                <a:solidFill>
                  <a:srgbClr val="FF0000"/>
                </a:solidFill>
              </a:rPr>
              <a:t>第</a:t>
            </a:r>
            <a:r>
              <a:rPr kumimoji="1" lang="en-US" altLang="ja-JP" sz="10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1000" b="1" dirty="0" smtClean="0">
                <a:solidFill>
                  <a:srgbClr val="FF0000"/>
                </a:solidFill>
              </a:rPr>
              <a:t>部</a:t>
            </a:r>
            <a:r>
              <a:rPr kumimoji="1" lang="en-US" altLang="ja-JP" sz="1000" b="1" dirty="0" smtClean="0">
                <a:solidFill>
                  <a:srgbClr val="FF0000"/>
                </a:solidFill>
              </a:rPr>
              <a:t>(</a:t>
            </a:r>
            <a:r>
              <a:rPr kumimoji="1" lang="ja-JP" altLang="en-US" sz="1000" b="1" dirty="0" smtClean="0">
                <a:solidFill>
                  <a:srgbClr val="FF0000"/>
                </a:solidFill>
              </a:rPr>
              <a:t>万博</a:t>
            </a:r>
            <a:r>
              <a:rPr kumimoji="1" lang="en-US" altLang="ja-JP" sz="1000" b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kumimoji="1" lang="ja-JP" altLang="en-US" sz="1000" b="1" dirty="0" smtClean="0">
                <a:solidFill>
                  <a:srgbClr val="FF0000"/>
                </a:solidFill>
              </a:rPr>
              <a:t>お申込みはこちらから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463" y="7867208"/>
            <a:ext cx="1027542" cy="1042921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664" y="7872334"/>
            <a:ext cx="1037796" cy="1037796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875" y="8831285"/>
            <a:ext cx="1355551" cy="18067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306</Words>
  <Application>Microsoft Office PowerPoint</Application>
  <PresentationFormat>ユーザー設定</PresentationFormat>
  <Paragraphs>34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Meiryo UI</vt:lpstr>
      <vt:lpstr>ＭＳ Ｐゴシック</vt:lpstr>
      <vt:lpstr>ヒラギノ明朝 ProN W3</vt:lpstr>
      <vt:lpstr>ヒラギノ明朝 ProN W6</vt:lpstr>
      <vt:lpstr>Calibri</vt:lpstr>
      <vt:lpstr>Office Theme</vt:lpstr>
      <vt:lpstr>MLB™＆大阪・関西万博　　　　 旅行説明会のご案内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_販促技チラシ（ブルー_0130</dc:title>
  <dc:creator>2597-M2</dc:creator>
  <cp:lastModifiedBy>イオンモール佐久平店 店長(JTB)</cp:lastModifiedBy>
  <cp:revision>44</cp:revision>
  <cp:lastPrinted>2025-02-07T03:14:03Z</cp:lastPrinted>
  <dcterms:created xsi:type="dcterms:W3CDTF">2024-02-23T04:40:57Z</dcterms:created>
  <dcterms:modified xsi:type="dcterms:W3CDTF">2025-02-07T03:14:11Z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2024-02-07T00:00:00Z</vt:filetime>
  </property>
  <property fmtid="{D5CDD505-2E9C-101B-9397-08002B2CF9AE}" pid="3" name="Creator">
    <vt:lpwstr>Adobe Illustrator 26.5 (Macintosh)</vt:lpwstr>
  </property>
  <property fmtid="{D5CDD505-2E9C-101B-9397-08002B2CF9AE}" pid="4" name="GTS_PDFXVersion">
    <vt:lpwstr>PDF/X-4</vt:lpwstr>
  </property>
  <property fmtid="{D5CDD505-2E9C-101B-9397-08002B2CF9AE}" pid="5" name="LastSaved">
    <vt:filetime>2024-02-23T00:00:00Z</vt:filetime>
  </property>
  <property fmtid="{D5CDD505-2E9C-101B-9397-08002B2CF9AE}" pid="6" name="Producer">
    <vt:lpwstr>Adobe PDF library 16.07</vt:lpwstr>
  </property>
</Properties>
</file>