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6735763" cy="9866313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64" d="100"/>
          <a:sy n="64" d="100"/>
        </p:scale>
        <p:origin x="2246" y="10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9303" cy="495073"/>
          </a:xfrm>
          <a:prstGeom prst="rect">
            <a:avLst/>
          </a:prstGeom>
        </p:spPr>
        <p:txBody>
          <a:bodyPr vert="horz" lIns="83183" tIns="41591" rIns="83183" bIns="41591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046" y="1"/>
            <a:ext cx="2919303" cy="495073"/>
          </a:xfrm>
          <a:prstGeom prst="rect">
            <a:avLst/>
          </a:prstGeom>
        </p:spPr>
        <p:txBody>
          <a:bodyPr vert="horz" lIns="83183" tIns="41591" rIns="83183" bIns="41591" rtlCol="0"/>
          <a:lstStyle>
            <a:lvl1pPr algn="r">
              <a:defRPr sz="1100"/>
            </a:lvl1pPr>
          </a:lstStyle>
          <a:p>
            <a:fld id="{F3FC72B1-7F5F-43EE-A842-469D587022F1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2338" y="1233488"/>
            <a:ext cx="235108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183" tIns="41591" rIns="83183" bIns="4159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603"/>
            <a:ext cx="5388610" cy="3884421"/>
          </a:xfrm>
          <a:prstGeom prst="rect">
            <a:avLst/>
          </a:prstGeom>
        </p:spPr>
        <p:txBody>
          <a:bodyPr vert="horz" lIns="83183" tIns="41591" rIns="83183" bIns="4159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40"/>
            <a:ext cx="2919303" cy="495073"/>
          </a:xfrm>
          <a:prstGeom prst="rect">
            <a:avLst/>
          </a:prstGeom>
        </p:spPr>
        <p:txBody>
          <a:bodyPr vert="horz" lIns="83183" tIns="41591" rIns="83183" bIns="41591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046" y="9371240"/>
            <a:ext cx="2919303" cy="495073"/>
          </a:xfrm>
          <a:prstGeom prst="rect">
            <a:avLst/>
          </a:prstGeom>
        </p:spPr>
        <p:txBody>
          <a:bodyPr vert="horz" lIns="83183" tIns="41591" rIns="83183" bIns="41591" rtlCol="0" anchor="b"/>
          <a:lstStyle>
            <a:lvl1pPr algn="r">
              <a:defRPr sz="1100"/>
            </a:lvl1pPr>
          </a:lstStyle>
          <a:p>
            <a:fld id="{5F310961-6E08-4D4C-8BB6-ADEAFC9B44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0541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10961-6E08-4D4C-8BB6-ADEAFC9B442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714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8964003"/>
            <a:ext cx="7559992" cy="172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7559992" cy="3544379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12"/>
            <a:ext cx="7559992" cy="3544405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0"/>
            <a:ext cx="7559992" cy="8964002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0" y="3544417"/>
            <a:ext cx="7560309" cy="5418455"/>
          </a:xfrm>
          <a:custGeom>
            <a:avLst/>
            <a:gdLst/>
            <a:ahLst/>
            <a:cxnLst/>
            <a:rect l="l" t="t" r="r" b="b"/>
            <a:pathLst>
              <a:path w="7560309" h="5418455">
                <a:moveTo>
                  <a:pt x="0" y="0"/>
                </a:moveTo>
                <a:lnTo>
                  <a:pt x="7560005" y="0"/>
                </a:lnTo>
                <a:lnTo>
                  <a:pt x="7560005" y="5417997"/>
                </a:lnTo>
                <a:lnTo>
                  <a:pt x="0" y="5417997"/>
                </a:lnTo>
                <a:lnTo>
                  <a:pt x="0" y="0"/>
                </a:lnTo>
                <a:close/>
              </a:path>
            </a:pathLst>
          </a:custGeom>
          <a:solidFill>
            <a:srgbClr val="FAA633">
              <a:alpha val="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5836" y="1033802"/>
            <a:ext cx="6679565" cy="2197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chemeClr val="bg1"/>
                </a:solidFill>
                <a:latin typeface="ヒラギノ明朝 ProN W6"/>
                <a:cs typeface="ヒラギノ明朝 ProN W6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5846" y="4030139"/>
            <a:ext cx="4196404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1200" b="1" dirty="0">
                <a:solidFill>
                  <a:srgbClr val="26247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日本発着外国</a:t>
            </a:r>
            <a:r>
              <a:rPr lang="ja-JP" altLang="en-US" sz="1200" b="1" dirty="0" smtClean="0">
                <a:solidFill>
                  <a:srgbClr val="26247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船（</a:t>
            </a:r>
            <a:r>
              <a:rPr lang="ja-JP" altLang="en-US" sz="1200" b="1" dirty="0" smtClean="0">
                <a:solidFill>
                  <a:srgbClr val="26247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ダイヤモンドプリンセス</a:t>
            </a:r>
            <a:r>
              <a:rPr lang="ja-JP" altLang="en-US" sz="1200" b="1" dirty="0" smtClean="0">
                <a:solidFill>
                  <a:srgbClr val="26247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・バイキング・</a:t>
            </a:r>
            <a:r>
              <a:rPr lang="en-US" altLang="ja-JP" sz="1200" b="1" dirty="0" smtClean="0">
                <a:solidFill>
                  <a:srgbClr val="26247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MSC</a:t>
            </a:r>
            <a:r>
              <a:rPr lang="ja-JP" altLang="en-US" sz="1200" b="1" dirty="0" smtClean="0">
                <a:solidFill>
                  <a:srgbClr val="26247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）</a:t>
            </a:r>
            <a:endParaRPr sz="12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26000" y="4392003"/>
            <a:ext cx="3312160" cy="0"/>
          </a:xfrm>
          <a:custGeom>
            <a:avLst/>
            <a:gdLst/>
            <a:ahLst/>
            <a:cxnLst/>
            <a:rect l="l" t="t" r="r" b="b"/>
            <a:pathLst>
              <a:path w="3312160">
                <a:moveTo>
                  <a:pt x="0" y="0"/>
                </a:moveTo>
                <a:lnTo>
                  <a:pt x="3311994" y="0"/>
                </a:lnTo>
              </a:path>
            </a:pathLst>
          </a:custGeom>
          <a:ln w="17995">
            <a:solidFill>
              <a:srgbClr val="0193C9"/>
            </a:solidFill>
          </a:ln>
        </p:spPr>
        <p:txBody>
          <a:bodyPr wrap="square" lIns="0" tIns="0" rIns="0" bIns="0" rtlCol="0"/>
          <a:lstStyle/>
          <a:p>
            <a:endParaRPr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034930" y="401844"/>
            <a:ext cx="945515" cy="560070"/>
          </a:xfrm>
          <a:custGeom>
            <a:avLst/>
            <a:gdLst/>
            <a:ahLst/>
            <a:cxnLst/>
            <a:rect l="l" t="t" r="r" b="b"/>
            <a:pathLst>
              <a:path w="945515" h="560069">
                <a:moveTo>
                  <a:pt x="346468" y="116839"/>
                </a:moveTo>
                <a:lnTo>
                  <a:pt x="282659" y="147888"/>
                </a:lnTo>
                <a:lnTo>
                  <a:pt x="230606" y="174422"/>
                </a:lnTo>
                <a:lnTo>
                  <a:pt x="187350" y="198539"/>
                </a:lnTo>
                <a:lnTo>
                  <a:pt x="159689" y="308851"/>
                </a:lnTo>
                <a:lnTo>
                  <a:pt x="144304" y="350200"/>
                </a:lnTo>
                <a:lnTo>
                  <a:pt x="118789" y="386626"/>
                </a:lnTo>
                <a:lnTo>
                  <a:pt x="82301" y="412992"/>
                </a:lnTo>
                <a:lnTo>
                  <a:pt x="33997" y="424167"/>
                </a:lnTo>
                <a:lnTo>
                  <a:pt x="0" y="559663"/>
                </a:lnTo>
                <a:lnTo>
                  <a:pt x="46434" y="553880"/>
                </a:lnTo>
                <a:lnTo>
                  <a:pt x="122681" y="532714"/>
                </a:lnTo>
                <a:lnTo>
                  <a:pt x="169331" y="509011"/>
                </a:lnTo>
                <a:lnTo>
                  <a:pt x="210374" y="478570"/>
                </a:lnTo>
                <a:lnTo>
                  <a:pt x="244813" y="440925"/>
                </a:lnTo>
                <a:lnTo>
                  <a:pt x="271647" y="395608"/>
                </a:lnTo>
                <a:lnTo>
                  <a:pt x="289877" y="342150"/>
                </a:lnTo>
                <a:lnTo>
                  <a:pt x="346468" y="116839"/>
                </a:lnTo>
                <a:close/>
              </a:path>
              <a:path w="945515" h="560069">
                <a:moveTo>
                  <a:pt x="559190" y="200990"/>
                </a:moveTo>
                <a:lnTo>
                  <a:pt x="431876" y="200990"/>
                </a:lnTo>
                <a:lnTo>
                  <a:pt x="364083" y="471284"/>
                </a:lnTo>
                <a:lnTo>
                  <a:pt x="491312" y="471284"/>
                </a:lnTo>
                <a:lnTo>
                  <a:pt x="559190" y="200990"/>
                </a:lnTo>
                <a:close/>
              </a:path>
              <a:path w="945515" h="560069">
                <a:moveTo>
                  <a:pt x="786681" y="110072"/>
                </a:moveTo>
                <a:lnTo>
                  <a:pt x="653516" y="155981"/>
                </a:lnTo>
                <a:lnTo>
                  <a:pt x="574268" y="471284"/>
                </a:lnTo>
                <a:lnTo>
                  <a:pt x="740879" y="471284"/>
                </a:lnTo>
                <a:lnTo>
                  <a:pt x="789293" y="466687"/>
                </a:lnTo>
                <a:lnTo>
                  <a:pt x="839585" y="450200"/>
                </a:lnTo>
                <a:lnTo>
                  <a:pt x="875826" y="424722"/>
                </a:lnTo>
                <a:lnTo>
                  <a:pt x="903262" y="390124"/>
                </a:lnTo>
                <a:lnTo>
                  <a:pt x="909337" y="374078"/>
                </a:lnTo>
                <a:lnTo>
                  <a:pt x="721105" y="374078"/>
                </a:lnTo>
                <a:lnTo>
                  <a:pt x="787279" y="110261"/>
                </a:lnTo>
                <a:lnTo>
                  <a:pt x="786681" y="110072"/>
                </a:lnTo>
                <a:close/>
              </a:path>
              <a:path w="945515" h="560069">
                <a:moveTo>
                  <a:pt x="939374" y="109829"/>
                </a:moveTo>
                <a:lnTo>
                  <a:pt x="787387" y="109829"/>
                </a:lnTo>
                <a:lnTo>
                  <a:pt x="787279" y="110261"/>
                </a:lnTo>
                <a:lnTo>
                  <a:pt x="802021" y="114904"/>
                </a:lnTo>
                <a:lnTo>
                  <a:pt x="823506" y="141744"/>
                </a:lnTo>
                <a:lnTo>
                  <a:pt x="820798" y="177007"/>
                </a:lnTo>
                <a:lnTo>
                  <a:pt x="799558" y="207622"/>
                </a:lnTo>
                <a:lnTo>
                  <a:pt x="774487" y="229527"/>
                </a:lnTo>
                <a:lnTo>
                  <a:pt x="760285" y="238658"/>
                </a:lnTo>
                <a:lnTo>
                  <a:pt x="775617" y="247738"/>
                </a:lnTo>
                <a:lnTo>
                  <a:pt x="788169" y="260638"/>
                </a:lnTo>
                <a:lnTo>
                  <a:pt x="797124" y="278163"/>
                </a:lnTo>
                <a:lnTo>
                  <a:pt x="801662" y="301117"/>
                </a:lnTo>
                <a:lnTo>
                  <a:pt x="797240" y="327008"/>
                </a:lnTo>
                <a:lnTo>
                  <a:pt x="781100" y="350313"/>
                </a:lnTo>
                <a:lnTo>
                  <a:pt x="755102" y="367260"/>
                </a:lnTo>
                <a:lnTo>
                  <a:pt x="721105" y="374078"/>
                </a:lnTo>
                <a:lnTo>
                  <a:pt x="909337" y="374078"/>
                </a:lnTo>
                <a:lnTo>
                  <a:pt x="919327" y="347687"/>
                </a:lnTo>
                <a:lnTo>
                  <a:pt x="919792" y="318649"/>
                </a:lnTo>
                <a:lnTo>
                  <a:pt x="912148" y="291606"/>
                </a:lnTo>
                <a:lnTo>
                  <a:pt x="898271" y="267108"/>
                </a:lnTo>
                <a:lnTo>
                  <a:pt x="880033" y="245706"/>
                </a:lnTo>
                <a:lnTo>
                  <a:pt x="912021" y="221484"/>
                </a:lnTo>
                <a:lnTo>
                  <a:pt x="935416" y="187571"/>
                </a:lnTo>
                <a:lnTo>
                  <a:pt x="945350" y="145178"/>
                </a:lnTo>
                <a:lnTo>
                  <a:pt x="939374" y="109829"/>
                </a:lnTo>
                <a:close/>
              </a:path>
              <a:path w="945515" h="560069">
                <a:moveTo>
                  <a:pt x="744213" y="817"/>
                </a:moveTo>
                <a:lnTo>
                  <a:pt x="676833" y="7340"/>
                </a:lnTo>
                <a:lnTo>
                  <a:pt x="628019" y="17569"/>
                </a:lnTo>
                <a:lnTo>
                  <a:pt x="575172" y="32151"/>
                </a:lnTo>
                <a:lnTo>
                  <a:pt x="521557" y="49352"/>
                </a:lnTo>
                <a:lnTo>
                  <a:pt x="470439" y="67434"/>
                </a:lnTo>
                <a:lnTo>
                  <a:pt x="425083" y="84662"/>
                </a:lnTo>
                <a:lnTo>
                  <a:pt x="388755" y="99301"/>
                </a:lnTo>
                <a:lnTo>
                  <a:pt x="330720" y="246113"/>
                </a:lnTo>
                <a:lnTo>
                  <a:pt x="415390" y="207960"/>
                </a:lnTo>
                <a:lnTo>
                  <a:pt x="431876" y="200990"/>
                </a:lnTo>
                <a:lnTo>
                  <a:pt x="559190" y="200990"/>
                </a:lnTo>
                <a:lnTo>
                  <a:pt x="572744" y="147015"/>
                </a:lnTo>
                <a:lnTo>
                  <a:pt x="595735" y="138396"/>
                </a:lnTo>
                <a:lnTo>
                  <a:pt x="661971" y="118116"/>
                </a:lnTo>
                <a:lnTo>
                  <a:pt x="727535" y="104206"/>
                </a:lnTo>
                <a:lnTo>
                  <a:pt x="938382" y="103960"/>
                </a:lnTo>
                <a:lnTo>
                  <a:pt x="936955" y="95516"/>
                </a:lnTo>
                <a:lnTo>
                  <a:pt x="918783" y="62870"/>
                </a:lnTo>
                <a:lnTo>
                  <a:pt x="890076" y="36097"/>
                </a:lnTo>
                <a:lnTo>
                  <a:pt x="851180" y="16176"/>
                </a:lnTo>
                <a:lnTo>
                  <a:pt x="802444" y="4089"/>
                </a:lnTo>
                <a:lnTo>
                  <a:pt x="744213" y="817"/>
                </a:lnTo>
                <a:close/>
              </a:path>
              <a:path w="945515" h="560069">
                <a:moveTo>
                  <a:pt x="375818" y="0"/>
                </a:moveTo>
                <a:lnTo>
                  <a:pt x="237134" y="0"/>
                </a:lnTo>
                <a:lnTo>
                  <a:pt x="191439" y="182118"/>
                </a:lnTo>
                <a:lnTo>
                  <a:pt x="229873" y="161697"/>
                </a:lnTo>
                <a:lnTo>
                  <a:pt x="270503" y="140752"/>
                </a:lnTo>
                <a:lnTo>
                  <a:pt x="350481" y="100749"/>
                </a:lnTo>
                <a:lnTo>
                  <a:pt x="375818" y="0"/>
                </a:lnTo>
                <a:close/>
              </a:path>
              <a:path w="945515" h="560069">
                <a:moveTo>
                  <a:pt x="787387" y="109829"/>
                </a:moveTo>
                <a:lnTo>
                  <a:pt x="786681" y="110072"/>
                </a:lnTo>
                <a:lnTo>
                  <a:pt x="787279" y="110261"/>
                </a:lnTo>
                <a:lnTo>
                  <a:pt x="787387" y="109829"/>
                </a:lnTo>
                <a:close/>
              </a:path>
              <a:path w="945515" h="560069">
                <a:moveTo>
                  <a:pt x="938382" y="103960"/>
                </a:moveTo>
                <a:lnTo>
                  <a:pt x="767275" y="103960"/>
                </a:lnTo>
                <a:lnTo>
                  <a:pt x="786681" y="110072"/>
                </a:lnTo>
                <a:lnTo>
                  <a:pt x="787387" y="109829"/>
                </a:lnTo>
                <a:lnTo>
                  <a:pt x="939374" y="109829"/>
                </a:lnTo>
                <a:lnTo>
                  <a:pt x="938382" y="1039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838667" y="1030902"/>
            <a:ext cx="1369476" cy="133833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3544405"/>
            <a:ext cx="7560005" cy="53999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540000" y="9612002"/>
            <a:ext cx="5472430" cy="0"/>
          </a:xfrm>
          <a:custGeom>
            <a:avLst/>
            <a:gdLst/>
            <a:ahLst/>
            <a:cxnLst/>
            <a:rect l="l" t="t" r="r" b="b"/>
            <a:pathLst>
              <a:path w="5472430">
                <a:moveTo>
                  <a:pt x="0" y="0"/>
                </a:moveTo>
                <a:lnTo>
                  <a:pt x="5471998" y="0"/>
                </a:lnTo>
              </a:path>
            </a:pathLst>
          </a:custGeom>
          <a:ln w="1426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3725" y="9184932"/>
            <a:ext cx="4282271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JTB</a:t>
            </a:r>
            <a:r>
              <a:rPr lang="ja-JP" altLang="en-US" sz="24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トラベルゲート有楽町</a:t>
            </a:r>
            <a:endParaRPr sz="24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3724" y="9624378"/>
            <a:ext cx="4085207" cy="812209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16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TEL:</a:t>
            </a:r>
            <a:r>
              <a:rPr lang="en-US" sz="16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03-6212-2792</a:t>
            </a:r>
            <a:endParaRPr sz="16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  <a:p>
            <a:pPr marL="23495" marR="5080">
              <a:lnSpc>
                <a:spcPct val="111600"/>
              </a:lnSpc>
              <a:spcBef>
                <a:spcPts val="95"/>
              </a:spcBef>
            </a:pPr>
            <a:r>
              <a:rPr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〒</a:t>
            </a:r>
            <a:r>
              <a:rPr lang="en-US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100-0006</a:t>
            </a:r>
          </a:p>
          <a:p>
            <a:pPr marL="23495" marR="5080">
              <a:lnSpc>
                <a:spcPct val="111600"/>
              </a:lnSpc>
              <a:spcBef>
                <a:spcPts val="95"/>
              </a:spcBef>
            </a:pPr>
            <a:r>
              <a:rPr lang="ja-JP" altLang="en-US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東京都千代田区有楽町</a:t>
            </a:r>
            <a:r>
              <a:rPr lang="en-US" altLang="ja-JP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2</a:t>
            </a:r>
            <a:r>
              <a:rPr lang="ja-JP" altLang="en-US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丁目</a:t>
            </a:r>
            <a:r>
              <a:rPr lang="en-US" altLang="ja-JP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4-10</a:t>
            </a:r>
          </a:p>
          <a:p>
            <a:pPr marL="23495" marR="5080">
              <a:lnSpc>
                <a:spcPct val="111600"/>
              </a:lnSpc>
              <a:spcBef>
                <a:spcPts val="95"/>
              </a:spcBef>
            </a:pPr>
            <a:r>
              <a:rPr sz="900" b="1" dirty="0" err="1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営業時間</a:t>
            </a:r>
            <a:r>
              <a:rPr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 </a:t>
            </a:r>
            <a:r>
              <a:rPr lang="en-US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11</a:t>
            </a:r>
            <a:r>
              <a:rPr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：00～</a:t>
            </a:r>
            <a:r>
              <a:rPr lang="en-US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19</a:t>
            </a:r>
            <a:r>
              <a:rPr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：00  </a:t>
            </a:r>
            <a:r>
              <a:rPr lang="ja-JP" altLang="en-US" sz="9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（</a:t>
            </a:r>
            <a:r>
              <a:rPr lang="ja-JP" altLang="en-US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最終受付</a:t>
            </a:r>
            <a:r>
              <a:rPr lang="en-US" altLang="ja-JP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18:30</a:t>
            </a:r>
            <a:r>
              <a:rPr lang="ja-JP" altLang="en-US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）　年末年始休業</a:t>
            </a:r>
            <a:r>
              <a:rPr lang="en-US" altLang="ja-JP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12/29</a:t>
            </a:r>
            <a:r>
              <a:rPr lang="ja-JP" altLang="en-US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～</a:t>
            </a:r>
            <a:r>
              <a:rPr lang="en-US" altLang="ja-JP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1/3</a:t>
            </a:r>
            <a:r>
              <a:rPr lang="ja-JP" altLang="en-US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　</a:t>
            </a:r>
            <a:endParaRPr sz="9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45986" y="1505327"/>
            <a:ext cx="6679565" cy="1651734"/>
          </a:xfrm>
          <a:prstGeom prst="rect">
            <a:avLst/>
          </a:prstGeom>
        </p:spPr>
        <p:txBody>
          <a:bodyPr vert="horz" wrap="square" lIns="0" tIns="431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00"/>
              </a:spcBef>
            </a:pPr>
            <a:r>
              <a:rPr lang="ja-JP" altLang="en-US" sz="3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クルーズ説明会のご案内</a:t>
            </a:r>
            <a:r>
              <a:rPr lang="en-US" altLang="ja-JP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1100" b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/>
            </a:r>
            <a:br>
              <a:rPr lang="en-US" altLang="ja-JP" sz="1100" b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</a:br>
            <a:r>
              <a:rPr lang="ja-JP" altLang="en-US" sz="1800" b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◆日本発着外国船（</a:t>
            </a:r>
            <a:r>
              <a:rPr lang="ja-JP" altLang="en-US" sz="1800" b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ダイヤモンドプリンセス</a:t>
            </a:r>
            <a:r>
              <a:rPr lang="ja-JP" altLang="en-US" sz="1800" b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・バイキング・</a:t>
            </a:r>
            <a:r>
              <a:rPr lang="en-US" altLang="ja-JP" sz="1800" b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MSC</a:t>
            </a:r>
            <a:r>
              <a:rPr lang="ja-JP" altLang="en-US" sz="1800" b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）</a:t>
            </a:r>
            <a:r>
              <a:rPr lang="en-US" altLang="ja-JP" sz="1800" b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/>
            </a:r>
            <a:br>
              <a:rPr lang="en-US" altLang="ja-JP" sz="1800" b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</a:br>
            <a:r>
              <a:rPr lang="ja-JP" altLang="en-US" sz="1800" b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◆７月２０日にデビューする飛鳥</a:t>
            </a:r>
            <a:r>
              <a:rPr lang="en-US" altLang="ja-JP" sz="1800" b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Ⅲ</a:t>
            </a:r>
            <a:r>
              <a:rPr lang="ja-JP" altLang="en-US" sz="1800" b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！</a:t>
            </a:r>
            <a:r>
              <a:rPr lang="ja-JP" altLang="en-US" sz="1800" b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飛鳥</a:t>
            </a:r>
            <a:r>
              <a:rPr lang="en-US" altLang="ja-JP" sz="1800" b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Ⅱ</a:t>
            </a:r>
            <a:r>
              <a:rPr lang="ja-JP" altLang="en-US" sz="1800" b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の</a:t>
            </a:r>
            <a:r>
              <a:rPr lang="ja-JP" altLang="en-US" sz="1800" b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魅力について</a:t>
            </a:r>
            <a:endParaRPr sz="18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75536" y="4484136"/>
            <a:ext cx="4863131" cy="23539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8100"/>
              </a:lnSpc>
              <a:spcBef>
                <a:spcPts val="100"/>
              </a:spcBef>
            </a:pPr>
            <a:r>
              <a:rPr lang="ja-JP" altLang="en-US" sz="12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ダイヤモンドプリンセス</a:t>
            </a:r>
            <a:r>
              <a:rPr lang="ja-JP" altLang="en-US" sz="1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・バイキング・</a:t>
            </a:r>
            <a:r>
              <a:rPr lang="en-US" altLang="ja-JP" sz="1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MSC</a:t>
            </a:r>
            <a:r>
              <a:rPr lang="ja-JP" altLang="en-US" sz="1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ベリッシマの魅力をお伝え</a:t>
            </a:r>
            <a:r>
              <a:rPr lang="ja-JP" altLang="en-US" sz="12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します！</a:t>
            </a:r>
            <a:endParaRPr lang="en-US" altLang="ja-JP" sz="12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12700" marR="5080" algn="just">
              <a:lnSpc>
                <a:spcPct val="118100"/>
              </a:lnSpc>
              <a:spcBef>
                <a:spcPts val="100"/>
              </a:spcBef>
            </a:pPr>
            <a:r>
              <a:rPr lang="ja-JP" altLang="en-US" sz="12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ヒラギノ明朝 ProN W3"/>
              </a:rPr>
              <a:t>～優雅なひとときを船で過ごしてみませんか？～</a:t>
            </a:r>
            <a:endParaRPr lang="en-US" sz="12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ヒラギノ明朝 ProN W3"/>
            </a:endParaRPr>
          </a:p>
          <a:p>
            <a:pPr marL="12700" marR="5080" algn="just">
              <a:lnSpc>
                <a:spcPct val="118100"/>
              </a:lnSpc>
              <a:spcBef>
                <a:spcPts val="100"/>
              </a:spcBef>
            </a:pPr>
            <a:endParaRPr lang="en-US" sz="1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ヒラギノ明朝 ProN W3"/>
            </a:endParaRPr>
          </a:p>
          <a:p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日時：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2025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28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日（水）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17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18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</a:t>
            </a:r>
            <a:b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会場：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JTB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トラベルゲート有楽町（東京都 千代田区 有楽町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2-4-10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</a:p>
          <a:p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募集定員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】10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名様（先着順）</a:t>
            </a:r>
            <a:b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当説明会へのご参加は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18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歳以上の方とさせていただきます。</a:t>
            </a:r>
            <a:b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（最少催行人員：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名様）</a:t>
            </a:r>
          </a:p>
          <a:p>
            <a:endParaRPr lang="en-US" altLang="ja-JP" sz="1100" dirty="0" smtClean="0"/>
          </a:p>
          <a:p>
            <a:endParaRPr lang="en-US" altLang="ja-JP" sz="1100" dirty="0"/>
          </a:p>
          <a:p>
            <a:endParaRPr lang="ja-JP" altLang="en-US" sz="1100" dirty="0"/>
          </a:p>
          <a:p>
            <a:pPr marL="12700" marR="5080" algn="just">
              <a:lnSpc>
                <a:spcPct val="118100"/>
              </a:lnSpc>
              <a:spcBef>
                <a:spcPts val="100"/>
              </a:spcBef>
            </a:pPr>
            <a:r>
              <a:rPr lang="ja-JP" altLang="en-US" sz="1100" b="1" dirty="0" smtClean="0">
                <a:solidFill>
                  <a:srgbClr val="26247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　</a:t>
            </a:r>
            <a:r>
              <a:rPr lang="ja-JP" altLang="en-US" sz="1100" b="1" dirty="0" smtClean="0">
                <a:solidFill>
                  <a:srgbClr val="26247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日本船籍最大の船！</a:t>
            </a:r>
            <a:r>
              <a:rPr lang="ja-JP" altLang="en-US" sz="1200" b="1" dirty="0" smtClean="0">
                <a:solidFill>
                  <a:srgbClr val="26247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飛鳥</a:t>
            </a:r>
            <a:r>
              <a:rPr lang="en-US" altLang="ja-JP" sz="1200" b="1" dirty="0" smtClean="0">
                <a:solidFill>
                  <a:srgbClr val="26247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Ⅲ</a:t>
            </a:r>
            <a:r>
              <a:rPr lang="ja-JP" altLang="en-US" sz="1200" b="1" dirty="0" smtClean="0">
                <a:solidFill>
                  <a:srgbClr val="26247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＆飛鳥</a:t>
            </a:r>
            <a:r>
              <a:rPr lang="en-US" altLang="ja-JP" sz="1200" b="1" dirty="0" smtClean="0">
                <a:solidFill>
                  <a:srgbClr val="26247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Ⅱ</a:t>
            </a:r>
            <a:endParaRPr sz="11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</p:txBody>
      </p:sp>
      <p:pic>
        <p:nvPicPr>
          <p:cNvPr id="15" name="object 1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40802" y="3897237"/>
            <a:ext cx="580643" cy="580643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64362" y="3920502"/>
            <a:ext cx="511175" cy="511187"/>
          </a:xfrm>
          <a:prstGeom prst="rect">
            <a:avLst/>
          </a:prstGeom>
        </p:spPr>
      </p:pic>
      <p:sp>
        <p:nvSpPr>
          <p:cNvPr id="20" name="object 20"/>
          <p:cNvSpPr/>
          <p:nvPr/>
        </p:nvSpPr>
        <p:spPr>
          <a:xfrm>
            <a:off x="975537" y="7065031"/>
            <a:ext cx="3312160" cy="0"/>
          </a:xfrm>
          <a:custGeom>
            <a:avLst/>
            <a:gdLst/>
            <a:ahLst/>
            <a:cxnLst/>
            <a:rect l="l" t="t" r="r" b="b"/>
            <a:pathLst>
              <a:path w="3312160">
                <a:moveTo>
                  <a:pt x="0" y="0"/>
                </a:moveTo>
                <a:lnTo>
                  <a:pt x="3311994" y="0"/>
                </a:lnTo>
              </a:path>
            </a:pathLst>
          </a:custGeom>
          <a:ln w="17995">
            <a:solidFill>
              <a:srgbClr val="0193C9"/>
            </a:solidFill>
          </a:ln>
        </p:spPr>
        <p:txBody>
          <a:bodyPr wrap="square" lIns="0" tIns="0" rIns="0" bIns="0" rtlCol="0"/>
          <a:lstStyle/>
          <a:p>
            <a:endParaRPr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61368" y="7173212"/>
            <a:ext cx="4821882" cy="17539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8100"/>
              </a:lnSpc>
              <a:spcBef>
                <a:spcPts val="100"/>
              </a:spcBef>
            </a:pPr>
            <a:r>
              <a:rPr lang="en-US" altLang="ja-JP" sz="12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7/20</a:t>
            </a:r>
            <a:r>
              <a:rPr lang="ja-JP" altLang="en-US" sz="12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にデビューする飛鳥</a:t>
            </a:r>
            <a:r>
              <a:rPr lang="en-US" altLang="ja-JP" sz="12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Ⅲ</a:t>
            </a:r>
            <a:r>
              <a:rPr lang="ja-JP" altLang="en-US" sz="12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＆飛鳥</a:t>
            </a:r>
            <a:r>
              <a:rPr lang="en-US" altLang="ja-JP" sz="12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Ⅱ</a:t>
            </a:r>
            <a:r>
              <a:rPr lang="ja-JP" altLang="en-US" sz="12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の魅力をお伝えします！</a:t>
            </a:r>
            <a:endParaRPr lang="en-US" altLang="ja-JP" sz="12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12700" marR="5080" algn="just">
              <a:lnSpc>
                <a:spcPct val="118100"/>
              </a:lnSpc>
              <a:spcBef>
                <a:spcPts val="100"/>
              </a:spcBef>
            </a:pPr>
            <a:r>
              <a:rPr lang="ja-JP" altLang="en-US" sz="1200" b="1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ヒラギノ明朝 ProN W6"/>
              </a:rPr>
              <a:t>～この夏大注目のクルーズです～</a:t>
            </a:r>
            <a:endParaRPr lang="en-US" altLang="ja-JP" sz="1200" b="1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ヒラギノ明朝 ProN W6"/>
            </a:endParaRPr>
          </a:p>
          <a:p>
            <a:pPr marL="12700" marR="5080" algn="just">
              <a:lnSpc>
                <a:spcPct val="118100"/>
              </a:lnSpc>
              <a:spcBef>
                <a:spcPts val="100"/>
              </a:spcBef>
            </a:pPr>
            <a:endParaRPr lang="en-US" altLang="ja-JP" sz="1200" b="1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ヒラギノ明朝 ProN W6"/>
            </a:endParaRPr>
          </a:p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日時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2025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日（金）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17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18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</a:t>
            </a:r>
            <a:b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会場：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JTB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トラベルゲート有楽町（東京都 千代田区 有楽町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2-4-10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</a:p>
          <a:p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募集定員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】10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名様（先着順）</a:t>
            </a:r>
            <a:b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当説明会へのご参加は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18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歳以上の方とさせていただきます。</a:t>
            </a:r>
            <a:b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（最少催行人員：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名様）</a:t>
            </a:r>
          </a:p>
          <a:p>
            <a:endParaRPr lang="en-US" altLang="ja-JP" sz="9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pic>
        <p:nvPicPr>
          <p:cNvPr id="24" name="object 2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40802" y="6382119"/>
            <a:ext cx="580643" cy="578356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64362" y="6428850"/>
            <a:ext cx="511175" cy="511187"/>
          </a:xfrm>
          <a:prstGeom prst="rect">
            <a:avLst/>
          </a:prstGeom>
        </p:spPr>
      </p:pic>
      <p:sp>
        <p:nvSpPr>
          <p:cNvPr id="27" name="object 27"/>
          <p:cNvSpPr txBox="1"/>
          <p:nvPr/>
        </p:nvSpPr>
        <p:spPr>
          <a:xfrm>
            <a:off x="520414" y="979151"/>
            <a:ext cx="325783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初めて</a:t>
            </a:r>
            <a:r>
              <a:rPr lang="ja-JP" altLang="en-US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のクルーズなら</a:t>
            </a:r>
            <a:r>
              <a:rPr lang="en-US" altLang="ja-JP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JTB</a:t>
            </a:r>
            <a:r>
              <a:rPr lang="ja-JP" altLang="en-US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へ！</a:t>
            </a:r>
            <a:endParaRPr sz="18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381743" y="4448142"/>
            <a:ext cx="1874144" cy="328936"/>
          </a:xfrm>
          <a:prstGeom prst="rect">
            <a:avLst/>
          </a:prstGeom>
          <a:noFill/>
        </p:spPr>
        <p:txBody>
          <a:bodyPr vert="horz" wrap="square" lIns="0" tIns="20955" rIns="0" bIns="0" rtlCol="0">
            <a:spAutoFit/>
          </a:bodyPr>
          <a:lstStyle/>
          <a:p>
            <a:pPr marL="668655">
              <a:lnSpc>
                <a:spcPct val="100000"/>
              </a:lnSpc>
              <a:spcBef>
                <a:spcPts val="165"/>
              </a:spcBef>
            </a:pPr>
            <a:r>
              <a:rPr lang="ja-JP" altLang="en-US" sz="1200" b="1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ヒラギノ明朝 ProN W6"/>
              </a:rPr>
              <a:t>ご予約</a:t>
            </a:r>
            <a:r>
              <a:rPr lang="ja-JP" altLang="en-US" sz="1200" b="1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ヒラギノ明朝 ProN W6"/>
              </a:rPr>
              <a:t>は</a:t>
            </a:r>
            <a:r>
              <a:rPr lang="ja-JP" altLang="en-US" sz="1200" b="1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ヒラギノ明朝 ProN W6"/>
              </a:rPr>
              <a:t>こちら</a:t>
            </a:r>
            <a:r>
              <a:rPr lang="ja-JP" altLang="en-US" sz="8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よ</a:t>
            </a:r>
            <a:r>
              <a:rPr lang="ja-JP" altLang="en-US" sz="8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やく</a:t>
            </a:r>
            <a:endParaRPr sz="8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120650" y="-334377"/>
            <a:ext cx="74358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ptos"/>
              </a:rPr>
              <a:t>日本発着外国船クルーズ説明会～</a:t>
            </a: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9" name="図 3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8632" y="6066698"/>
            <a:ext cx="2208381" cy="901380"/>
          </a:xfrm>
          <a:prstGeom prst="rect">
            <a:avLst/>
          </a:prstGeom>
        </p:spPr>
      </p:pic>
      <p:pic>
        <p:nvPicPr>
          <p:cNvPr id="43" name="図 4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12430" y="4831168"/>
            <a:ext cx="953147" cy="953147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034930" y="7579496"/>
            <a:ext cx="937434" cy="937434"/>
          </a:xfrm>
          <a:prstGeom prst="rect">
            <a:avLst/>
          </a:prstGeom>
        </p:spPr>
      </p:pic>
      <p:sp>
        <p:nvSpPr>
          <p:cNvPr id="48" name="正方形/長方形 47"/>
          <p:cNvSpPr/>
          <p:nvPr/>
        </p:nvSpPr>
        <p:spPr>
          <a:xfrm>
            <a:off x="4805996" y="5585174"/>
            <a:ext cx="255365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18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  <a:p>
            <a:endParaRPr lang="en-US" altLang="ja-JP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  <a:p>
            <a:endParaRPr lang="en-US" altLang="ja-JP" sz="18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  <a:p>
            <a:endParaRPr lang="en-US" altLang="ja-JP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  <a:p>
            <a:endParaRPr lang="en-US" altLang="ja-JP" sz="18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  <a:p>
            <a:endParaRPr lang="en-US" altLang="ja-JP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　　　　　　　　</a:t>
            </a:r>
            <a:endParaRPr lang="ja-JP" altLang="en-US" sz="1200" dirty="0"/>
          </a:p>
        </p:txBody>
      </p:sp>
      <p:sp>
        <p:nvSpPr>
          <p:cNvPr id="26" name="object 35"/>
          <p:cNvSpPr txBox="1"/>
          <p:nvPr/>
        </p:nvSpPr>
        <p:spPr>
          <a:xfrm>
            <a:off x="5427477" y="7247479"/>
            <a:ext cx="1874144" cy="328936"/>
          </a:xfrm>
          <a:prstGeom prst="rect">
            <a:avLst/>
          </a:prstGeom>
          <a:noFill/>
        </p:spPr>
        <p:txBody>
          <a:bodyPr vert="horz" wrap="square" lIns="0" tIns="20955" rIns="0" bIns="0" rtlCol="0">
            <a:spAutoFit/>
          </a:bodyPr>
          <a:lstStyle/>
          <a:p>
            <a:pPr marL="668655">
              <a:lnSpc>
                <a:spcPct val="100000"/>
              </a:lnSpc>
              <a:spcBef>
                <a:spcPts val="165"/>
              </a:spcBef>
            </a:pPr>
            <a:r>
              <a:rPr lang="ja-JP" altLang="en-US" sz="1200" b="1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ヒラギノ明朝 ProN W6"/>
              </a:rPr>
              <a:t>ご予約</a:t>
            </a:r>
            <a:r>
              <a:rPr lang="ja-JP" altLang="en-US" sz="1200" b="1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ヒラギノ明朝 ProN W6"/>
              </a:rPr>
              <a:t>は</a:t>
            </a:r>
            <a:r>
              <a:rPr lang="ja-JP" altLang="en-US" sz="1200" b="1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ヒラギノ明朝 ProN W6"/>
              </a:rPr>
              <a:t>こちら</a:t>
            </a:r>
            <a:r>
              <a:rPr lang="ja-JP" altLang="en-US" sz="8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よ</a:t>
            </a:r>
            <a:r>
              <a:rPr lang="ja-JP" altLang="en-US" sz="8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やく</a:t>
            </a:r>
            <a:endParaRPr sz="8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692</TotalTime>
  <Words>301</Words>
  <Application>Microsoft Office PowerPoint</Application>
  <PresentationFormat>ユーザー設定</PresentationFormat>
  <Paragraphs>33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Aptos</vt:lpstr>
      <vt:lpstr>BIZ UDPゴシック</vt:lpstr>
      <vt:lpstr>HGP創英角ｺﾞｼｯｸUB</vt:lpstr>
      <vt:lpstr>ヒラギノ明朝 ProN W3</vt:lpstr>
      <vt:lpstr>ヒラギノ明朝 ProN W6</vt:lpstr>
      <vt:lpstr>游ゴシック</vt:lpstr>
      <vt:lpstr>Arial</vt:lpstr>
      <vt:lpstr>Calibri</vt:lpstr>
      <vt:lpstr>Office Theme</vt:lpstr>
      <vt:lpstr>クルーズ説明会のご案内  ◆日本発着外国船（ダイヤモンドプリンセス・バイキング・MSC） ◆７月２０日にデビューする飛鳥Ⅲ！飛鳥Ⅱの魅力について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_販促技チラシ（ブルー_0130</dc:title>
  <dc:creator>U3336N0011</dc:creator>
  <cp:lastModifiedBy>トラベルゲート有楽町 JTB</cp:lastModifiedBy>
  <cp:revision>30</cp:revision>
  <cp:lastPrinted>2025-05-14T07:02:26Z</cp:lastPrinted>
  <dcterms:created xsi:type="dcterms:W3CDTF">2024-02-23T04:40:57Z</dcterms:created>
  <dcterms:modified xsi:type="dcterms:W3CDTF">2025-05-14T08:09:38Z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2024-02-07T00:00:00Z</vt:filetime>
  </property>
  <property fmtid="{D5CDD505-2E9C-101B-9397-08002B2CF9AE}" pid="3" name="Creator">
    <vt:lpwstr>Adobe Illustrator 26.5 (Macintosh)</vt:lpwstr>
  </property>
  <property fmtid="{D5CDD505-2E9C-101B-9397-08002B2CF9AE}" pid="4" name="GTS_PDFXVersion">
    <vt:lpwstr>PDF/X-4</vt:lpwstr>
  </property>
  <property fmtid="{D5CDD505-2E9C-101B-9397-08002B2CF9AE}" pid="5" name="LastSaved">
    <vt:filetime>2024-02-23T00:00:00Z</vt:filetime>
  </property>
  <property fmtid="{D5CDD505-2E9C-101B-9397-08002B2CF9AE}" pid="6" name="Producer">
    <vt:lpwstr>Adobe PDF library 16.07</vt:lpwstr>
  </property>
</Properties>
</file>