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28744-2196-4A62-92A1-6E9E3BA3E3AB}" v="18" dt="2026-03-26T01:48:46.7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94"/>
  </p:normalViewPr>
  <p:slideViewPr>
    <p:cSldViewPr>
      <p:cViewPr varScale="1">
        <p:scale>
          <a:sx n="65" d="100"/>
          <a:sy n="65" d="100"/>
        </p:scale>
        <p:origin x="1566" y="84"/>
      </p:cViewPr>
      <p:guideLst>
        <p:guide orient="horz" pos="2880"/>
        <p:guide pos="21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竹内 三貴(JTB)" userId="ADQ5PSzhry9wKAhWM/wl1Fq95C21AX0r/kEPrprDEXg=" providerId="None" clId="Web-{CF028744-2196-4A62-92A1-6E9E3BA3E3AB}"/>
    <pc:docChg chg="modSld">
      <pc:chgData name="竹内 三貴(JTB)" userId="ADQ5PSzhry9wKAhWM/wl1Fq95C21AX0r/kEPrprDEXg=" providerId="None" clId="Web-{CF028744-2196-4A62-92A1-6E9E3BA3E3AB}" dt="2026-03-26T01:48:46.365" v="7" actId="20577"/>
      <pc:docMkLst>
        <pc:docMk/>
      </pc:docMkLst>
      <pc:sldChg chg="modSp">
        <pc:chgData name="竹内 三貴(JTB)" userId="ADQ5PSzhry9wKAhWM/wl1Fq95C21AX0r/kEPrprDEXg=" providerId="None" clId="Web-{CF028744-2196-4A62-92A1-6E9E3BA3E3AB}" dt="2026-03-26T01:48:46.365" v="7" actId="20577"/>
        <pc:sldMkLst>
          <pc:docMk/>
          <pc:sldMk cId="3926076436" sldId="258"/>
        </pc:sldMkLst>
        <pc:spChg chg="mod">
          <ac:chgData name="竹内 三貴(JTB)" userId="ADQ5PSzhry9wKAhWM/wl1Fq95C21AX0r/kEPrprDEXg=" providerId="None" clId="Web-{CF028744-2196-4A62-92A1-6E9E3BA3E3AB}" dt="2026-03-26T01:48:46.365" v="7" actId="20577"/>
          <ac:spMkLst>
            <pc:docMk/>
            <pc:sldMk cId="3926076436" sldId="258"/>
            <ac:spMk id="4" creationId="{73980615-EF64-C7BF-481E-A2E0694170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C690-61D4-42DE-A883-EF82766FBCEE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43EB-E0CF-4E89-86F6-47DE56644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57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"/>
            <a:ext cx="7559992" cy="35444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89640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114884CF-E04B-A414-1694-90DA86D199C3}"/>
              </a:ext>
            </a:extLst>
          </p:cNvPr>
          <p:cNvSpPr/>
          <p:nvPr/>
        </p:nvSpPr>
        <p:spPr>
          <a:xfrm>
            <a:off x="201847" y="9508948"/>
            <a:ext cx="4762250" cy="48950"/>
          </a:xfrm>
          <a:custGeom>
            <a:avLst/>
            <a:gdLst/>
            <a:ahLst/>
            <a:cxnLst/>
            <a:rect l="l" t="t" r="r" b="b"/>
            <a:pathLst>
              <a:path w="5472430">
                <a:moveTo>
                  <a:pt x="0" y="0"/>
                </a:moveTo>
                <a:lnTo>
                  <a:pt x="5471998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72B9AE8-2006-DF07-A296-74727AADB811}"/>
              </a:ext>
            </a:extLst>
          </p:cNvPr>
          <p:cNvSpPr txBox="1"/>
          <p:nvPr/>
        </p:nvSpPr>
        <p:spPr>
          <a:xfrm>
            <a:off x="44450" y="9079344"/>
            <a:ext cx="5159524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　</a:t>
            </a:r>
            <a:r>
              <a:rPr lang="en-US" altLang="ja-JP" sz="24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イオンモール伊丹店</a:t>
            </a:r>
            <a:endParaRPr sz="2400" dirty="0">
              <a:latin typeface="Meiryo UI"/>
              <a:ea typeface="Meiryo UI"/>
              <a:cs typeface="ヒラギノ明朝 ProN W6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BD10C6FD-F2B7-B987-60CA-B731409C0912}"/>
              </a:ext>
            </a:extLst>
          </p:cNvPr>
          <p:cNvSpPr txBox="1"/>
          <p:nvPr/>
        </p:nvSpPr>
        <p:spPr>
          <a:xfrm>
            <a:off x="201847" y="9517101"/>
            <a:ext cx="3125511" cy="369972"/>
          </a:xfrm>
          <a:prstGeom prst="rect">
            <a:avLst/>
          </a:prstGeom>
        </p:spPr>
        <p:txBody>
          <a:bodyPr vert="horz" wrap="square" lIns="0" tIns="61594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US" sz="20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TEL</a:t>
            </a:r>
            <a:r>
              <a:rPr lang="ja-JP" altLang="en-US" sz="20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：07</a:t>
            </a:r>
            <a:r>
              <a:rPr lang="en-US" altLang="ja-JP" sz="20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2‐771‐6730</a:t>
            </a:r>
            <a:endParaRPr lang="ja-JP" altLang="en-US" sz="2000" b="1" dirty="0">
              <a:solidFill>
                <a:srgbClr val="FFFFFF"/>
              </a:solidFill>
              <a:latin typeface="Meiryo UI"/>
              <a:ea typeface="Meiryo UI"/>
              <a:cs typeface="ヒラギノ明朝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04C85F-19CC-CAB5-39E9-D767BE3DC122}"/>
              </a:ext>
            </a:extLst>
          </p:cNvPr>
          <p:cNvSpPr txBox="1"/>
          <p:nvPr/>
        </p:nvSpPr>
        <p:spPr>
          <a:xfrm>
            <a:off x="2927413" y="9476266"/>
            <a:ext cx="2441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お申込みはこちらから</a:t>
            </a:r>
            <a:r>
              <a:rPr kumimoji="1" lang="ja-JP" altLang="en-US" sz="2400" b="1" u="sng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👉</a:t>
            </a:r>
            <a:endParaRPr kumimoji="1" lang="en-US" altLang="ja-JP" sz="2400" b="1" u="sng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右記の二次元バーコード</a:t>
            </a:r>
            <a:endParaRPr kumimoji="1" lang="en-US" altLang="ja-JP" sz="1600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またはお電話にて承ります。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DF25117-7C10-F908-DD7B-BEC3B59511EC}"/>
              </a:ext>
            </a:extLst>
          </p:cNvPr>
          <p:cNvSpPr/>
          <p:nvPr/>
        </p:nvSpPr>
        <p:spPr>
          <a:xfrm>
            <a:off x="120650" y="9909002"/>
            <a:ext cx="3006281" cy="543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 defTabSz="457200" rtl="0"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</a:rPr>
              <a:t>営業時間：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</a:rPr>
              <a:t>10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</a:rPr>
              <a:t>：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</a:rPr>
              <a:t>00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</a:rPr>
              <a:t>～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</a:rPr>
              <a:t>19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</a:rPr>
              <a:t>：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</a:rPr>
              <a:t>00</a:t>
            </a:r>
            <a:r>
              <a:rPr lang="ja-JP" altLang="en-US" sz="1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 </a:t>
            </a:r>
            <a:endParaRPr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 UI"/>
              <a:ea typeface="Meiryo U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A008FCCB-484E-9320-79D0-0A03033D3F58}"/>
              </a:ext>
            </a:extLst>
          </p:cNvPr>
          <p:cNvSpPr txBox="1"/>
          <p:nvPr/>
        </p:nvSpPr>
        <p:spPr>
          <a:xfrm>
            <a:off x="-196568" y="215781"/>
            <a:ext cx="8095820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　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</a:rPr>
              <a:t> </a:t>
            </a:r>
            <a:r>
              <a:rPr kumimoji="0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</a:rPr>
              <a:t>MLB</a:t>
            </a:r>
            <a:r>
              <a:rPr kumimoji="0" lang="ja-JP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</a:rPr>
              <a:t>™</a:t>
            </a:r>
            <a:r>
              <a:rPr kumimoji="0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</a:rPr>
              <a:t>2026</a:t>
            </a:r>
            <a:r>
              <a:rPr kumimoji="0" lang="ja-JP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</a:rPr>
              <a:t>公式観戦ツアー</a:t>
            </a:r>
            <a:r>
              <a:rPr lang="ja-JP" altLang="en-US" sz="3200" b="1">
                <a:solidFill>
                  <a:prstClr val="white"/>
                </a:solidFill>
                <a:latin typeface="Meiryo UI"/>
                <a:ea typeface="Meiryo UI"/>
              </a:rPr>
              <a:t>個別相談会</a:t>
            </a:r>
            <a:endParaRPr lang="ja-JP" altLang="en-US" sz="3200" b="1">
              <a:solidFill>
                <a:prstClr val="white"/>
              </a:solidFill>
              <a:latin typeface="Meiryo UI"/>
              <a:ea typeface="Meiryo UI"/>
              <a:cs typeface="ヒラギノ明朝 ProN W6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7DBFE8-C4E3-C67E-70AD-F7D13E6D2EE9}"/>
              </a:ext>
            </a:extLst>
          </p:cNvPr>
          <p:cNvSpPr txBox="1"/>
          <p:nvPr/>
        </p:nvSpPr>
        <p:spPr>
          <a:xfrm>
            <a:off x="408887" y="806327"/>
            <a:ext cx="739348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bg1"/>
                </a:solidFill>
                <a:latin typeface="Meiryo UI"/>
                <a:ea typeface="Meiryo UI"/>
              </a:rPr>
              <a:t>ロサンゼルス・ドジャース™の観戦ツアーをご紹介します！</a:t>
            </a:r>
            <a:endParaRPr lang="ja-JP" sz="2000">
              <a:solidFill>
                <a:schemeClr val="bg1"/>
              </a:solidFill>
              <a:latin typeface="Meiryo UI"/>
              <a:ea typeface="Meiryo UI"/>
            </a:endParaRPr>
          </a:p>
          <a:p>
            <a:r>
              <a:rPr kumimoji="1" lang="ja-JP" altLang="en-US" sz="2000" b="1" dirty="0">
                <a:solidFill>
                  <a:schemeClr val="bg1"/>
                </a:solidFill>
                <a:latin typeface="Meiryo UI"/>
                <a:ea typeface="Meiryo UI"/>
              </a:rPr>
              <a:t>直行便で行ける「ロサンゼルス」で野球観戦をしてみませんか？</a:t>
            </a:r>
            <a:endParaRPr lang="en-US" altLang="ja-JP" sz="2000" b="1">
              <a:solidFill>
                <a:schemeClr val="bg1"/>
              </a:solidFill>
              <a:latin typeface="Meiryo UI"/>
              <a:ea typeface="Meiryo UI"/>
            </a:endParaRPr>
          </a:p>
        </p:txBody>
      </p:sp>
      <p:pic>
        <p:nvPicPr>
          <p:cNvPr id="19" name="object 25">
            <a:extLst>
              <a:ext uri="{FF2B5EF4-FFF2-40B4-BE49-F238E27FC236}">
                <a16:creationId xmlns:a16="http://schemas.microsoft.com/office/drawing/2014/main" id="{77037652-F0FC-0B74-A9B8-0899538C52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59" y="4185897"/>
            <a:ext cx="605743" cy="608866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F0577E57-1311-6BD1-C2A3-C09893CDFFFC}"/>
              </a:ext>
            </a:extLst>
          </p:cNvPr>
          <p:cNvSpPr/>
          <p:nvPr/>
        </p:nvSpPr>
        <p:spPr>
          <a:xfrm>
            <a:off x="689612" y="4805727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B3A5121F-7C35-1BF0-C9BC-B8DF733AC47B}"/>
              </a:ext>
            </a:extLst>
          </p:cNvPr>
          <p:cNvSpPr txBox="1"/>
          <p:nvPr/>
        </p:nvSpPr>
        <p:spPr>
          <a:xfrm>
            <a:off x="780771" y="4332385"/>
            <a:ext cx="39387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26247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開催日時・会場のご案内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E2DB4FBF-69CC-6E2E-A55E-CB16264D3F08}"/>
              </a:ext>
            </a:extLst>
          </p:cNvPr>
          <p:cNvSpPr txBox="1"/>
          <p:nvPr/>
        </p:nvSpPr>
        <p:spPr>
          <a:xfrm>
            <a:off x="137797" y="4390985"/>
            <a:ext cx="551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Check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ADBAD3AE-876E-9502-64CB-43EA83146A23}"/>
              </a:ext>
            </a:extLst>
          </p:cNvPr>
          <p:cNvSpPr txBox="1"/>
          <p:nvPr/>
        </p:nvSpPr>
        <p:spPr>
          <a:xfrm>
            <a:off x="176549" y="4815284"/>
            <a:ext cx="5342414" cy="193450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l">
              <a:lnSpc>
                <a:spcPct val="118100"/>
              </a:lnSpc>
              <a:spcBef>
                <a:spcPts val="100"/>
              </a:spcBef>
            </a:pPr>
            <a:r>
              <a:rPr lang="en-US" altLang="ja-JP" sz="2300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2026</a:t>
            </a:r>
            <a:r>
              <a:rPr lang="ja-JP" altLang="en-US" sz="2300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年</a:t>
            </a:r>
            <a:r>
              <a:rPr lang="en-US" altLang="ja-JP" sz="2300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4</a:t>
            </a:r>
            <a:r>
              <a:rPr lang="ja-JP" altLang="en-US" sz="2300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月</a:t>
            </a:r>
            <a:r>
              <a:rPr lang="en-US" altLang="ja-JP" sz="2300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29(</a:t>
            </a:r>
            <a:r>
              <a:rPr lang="ja-JP" altLang="en-US" sz="2300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祝</a:t>
            </a:r>
            <a:r>
              <a:rPr lang="en-US" altLang="ja-JP" sz="2300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) </a:t>
            </a:r>
            <a:endParaRPr lang="en-US" dirty="0">
              <a:solidFill>
                <a:schemeClr val="tx1"/>
              </a:solidFill>
            </a:endParaRPr>
          </a:p>
          <a:p>
            <a:pPr marL="12700" marR="5080" algn="l">
              <a:lnSpc>
                <a:spcPct val="118100"/>
              </a:lnSpc>
              <a:spcBef>
                <a:spcPts val="100"/>
              </a:spcBef>
            </a:pPr>
            <a:r>
              <a:rPr lang="ja-JP" altLang="en-US" sz="2000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会場：</a:t>
            </a:r>
            <a:r>
              <a:rPr lang="en-US" altLang="ja-JP" sz="2000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JTB</a:t>
            </a:r>
            <a:r>
              <a:rPr lang="ja-JP" altLang="en-US" sz="2000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イオンモール伊丹店（店内）</a:t>
            </a:r>
            <a:endParaRPr lang="en-US" altLang="ja-JP" sz="2000" b="1" dirty="0">
              <a:solidFill>
                <a:schemeClr val="tx1"/>
              </a:solidFill>
              <a:latin typeface="Meiryo UI"/>
              <a:ea typeface="Meiryo UI"/>
              <a:cs typeface="ヒラギノ明朝 ProN W3"/>
            </a:endParaRPr>
          </a:p>
          <a:p>
            <a:pPr marL="12700" marR="5080" algn="l">
              <a:lnSpc>
                <a:spcPct val="118100"/>
              </a:lnSpc>
              <a:spcBef>
                <a:spcPts val="100"/>
              </a:spcBef>
            </a:pPr>
            <a:r>
              <a:rPr lang="ja-JP" altLang="en-US" sz="2000" b="1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①10:00～11:30　</a:t>
            </a:r>
          </a:p>
          <a:p>
            <a:pPr marL="12700" marR="5080" algn="l">
              <a:lnSpc>
                <a:spcPct val="118100"/>
              </a:lnSpc>
              <a:spcBef>
                <a:spcPts val="100"/>
              </a:spcBef>
            </a:pPr>
            <a:r>
              <a:rPr lang="ja-JP" altLang="en-US" sz="2000" b="1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②13:00～14:30</a:t>
            </a:r>
          </a:p>
          <a:p>
            <a:pPr marL="12700" marR="5080" algn="l">
              <a:lnSpc>
                <a:spcPct val="118100"/>
              </a:lnSpc>
              <a:spcBef>
                <a:spcPts val="100"/>
              </a:spcBef>
            </a:pPr>
            <a:r>
              <a:rPr lang="ja-JP" altLang="en-US" sz="2000" b="1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③15:00～16:30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66C4D69-F77B-5FD9-2A77-92EF8AE30135}"/>
              </a:ext>
            </a:extLst>
          </p:cNvPr>
          <p:cNvSpPr txBox="1"/>
          <p:nvPr/>
        </p:nvSpPr>
        <p:spPr>
          <a:xfrm>
            <a:off x="778212" y="6776110"/>
            <a:ext cx="30328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400" b="1" dirty="0">
                <a:solidFill>
                  <a:srgbClr val="26247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26247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ならでは！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443F41DD-D747-F218-EEC6-65962C762A0F}"/>
              </a:ext>
            </a:extLst>
          </p:cNvPr>
          <p:cNvSpPr/>
          <p:nvPr/>
        </p:nvSpPr>
        <p:spPr>
          <a:xfrm>
            <a:off x="780771" y="7191112"/>
            <a:ext cx="1988647" cy="8068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A1FB210B-BDE4-3EAD-D0D5-FF758C9B1DD1}"/>
              </a:ext>
            </a:extLst>
          </p:cNvPr>
          <p:cNvSpPr txBox="1"/>
          <p:nvPr/>
        </p:nvSpPr>
        <p:spPr>
          <a:xfrm>
            <a:off x="117059" y="7414459"/>
            <a:ext cx="4785812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fontAlgn="base"/>
            <a:r>
              <a:rPr lang="ja-JP" altLang="en-US" sz="1600" b="1" dirty="0">
                <a:latin typeface="Meiryo UI"/>
                <a:ea typeface="Meiryo UI"/>
              </a:rPr>
              <a:t>①</a:t>
            </a:r>
            <a:r>
              <a:rPr lang="en-US" altLang="ja-JP" sz="1600" b="1" dirty="0">
                <a:latin typeface="Meiryo UI"/>
                <a:ea typeface="Meiryo UI"/>
              </a:rPr>
              <a:t>MLB™</a:t>
            </a:r>
            <a:r>
              <a:rPr lang="ja-JP" altLang="en-US" sz="1600" b="1" dirty="0">
                <a:latin typeface="Meiryo UI"/>
                <a:ea typeface="Meiryo UI"/>
              </a:rPr>
              <a:t>オリジナルグッズ（非売品）</a:t>
            </a:r>
            <a:endParaRPr lang="ja-JP" altLang="en-US" sz="1600" b="1">
              <a:solidFill>
                <a:srgbClr val="000000"/>
              </a:solidFill>
              <a:latin typeface="Meiryo UI"/>
              <a:ea typeface="Meiryo UI"/>
            </a:endParaRPr>
          </a:p>
          <a:p>
            <a:pPr fontAlgn="base"/>
            <a:r>
              <a:rPr lang="ja-JP" altLang="en-US" sz="1600" b="1" dirty="0">
                <a:latin typeface="Meiryo UI"/>
                <a:ea typeface="Meiryo UI"/>
              </a:rPr>
              <a:t>②野球観戦は３種類の席から選択可能！</a:t>
            </a:r>
          </a:p>
          <a:p>
            <a:pPr fontAlgn="base"/>
            <a:r>
              <a:rPr lang="ja-JP" altLang="en-US" sz="1600" b="1">
                <a:latin typeface="Meiryo UI"/>
                <a:ea typeface="Meiryo UI"/>
              </a:rPr>
              <a:t>③指定ホテル⇔スタジアム往復シャトルバス送迎付き</a:t>
            </a:r>
          </a:p>
        </p:txBody>
      </p:sp>
      <p:pic>
        <p:nvPicPr>
          <p:cNvPr id="28" name="object 25">
            <a:extLst>
              <a:ext uri="{FF2B5EF4-FFF2-40B4-BE49-F238E27FC236}">
                <a16:creationId xmlns:a16="http://schemas.microsoft.com/office/drawing/2014/main" id="{8C9002CB-0F2B-5EF0-75A8-A42F14FCCD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94" y="6735374"/>
            <a:ext cx="605743" cy="608866"/>
          </a:xfrm>
          <a:prstGeom prst="rect">
            <a:avLst/>
          </a:prstGeom>
        </p:spPr>
      </p:pic>
      <p:sp>
        <p:nvSpPr>
          <p:cNvPr id="29" name="object 17">
            <a:extLst>
              <a:ext uri="{FF2B5EF4-FFF2-40B4-BE49-F238E27FC236}">
                <a16:creationId xmlns:a16="http://schemas.microsoft.com/office/drawing/2014/main" id="{295E501B-0120-C176-8C33-B65F97EEE5E4}"/>
              </a:ext>
            </a:extLst>
          </p:cNvPr>
          <p:cNvSpPr txBox="1"/>
          <p:nvPr/>
        </p:nvSpPr>
        <p:spPr>
          <a:xfrm>
            <a:off x="132420" y="6931487"/>
            <a:ext cx="54451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3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Point</a:t>
            </a:r>
            <a:endParaRPr sz="13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D33F0F9-F272-25C8-FDF5-7C9C48A85600}"/>
              </a:ext>
            </a:extLst>
          </p:cNvPr>
          <p:cNvSpPr/>
          <p:nvPr/>
        </p:nvSpPr>
        <p:spPr>
          <a:xfrm>
            <a:off x="3945161" y="6285481"/>
            <a:ext cx="3527680" cy="15182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2" name="図 31" descr="スタジアムの観客席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2275359-1E48-179F-B27C-C2A932638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74" y="4328721"/>
            <a:ext cx="2245069" cy="158597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0C515A7-D2C4-2B07-075B-E078B10B3709}"/>
              </a:ext>
            </a:extLst>
          </p:cNvPr>
          <p:cNvSpPr txBox="1"/>
          <p:nvPr/>
        </p:nvSpPr>
        <p:spPr>
          <a:xfrm>
            <a:off x="6398239" y="5887990"/>
            <a:ext cx="1158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/>
              <a:t>©Getty images</a:t>
            </a:r>
            <a:endParaRPr lang="ja-JP" altLang="en-US" sz="11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D0F6A0A-3329-04F4-F54B-84CA1E328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6371"/>
            <a:ext cx="7556500" cy="2435599"/>
          </a:xfrm>
          <a:prstGeom prst="rect">
            <a:avLst/>
          </a:prstGeom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F112B67C-3DF6-DCA2-E8D7-FDAC0EEEC4A7}"/>
              </a:ext>
            </a:extLst>
          </p:cNvPr>
          <p:cNvSpPr txBox="1"/>
          <p:nvPr/>
        </p:nvSpPr>
        <p:spPr>
          <a:xfrm>
            <a:off x="3960495" y="6374030"/>
            <a:ext cx="3938757" cy="2590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>
                <a:solidFill>
                  <a:srgbClr val="FF0000"/>
                </a:solidFill>
                <a:latin typeface="Meiryo UI"/>
                <a:ea typeface="Meiryo UI"/>
                <a:cs typeface="ヒラギノ明朝 ProN W6"/>
              </a:rPr>
              <a:t>当日のご成約で限定グッズをプレゼント！</a:t>
            </a:r>
            <a:endParaRPr sz="1600">
              <a:solidFill>
                <a:srgbClr val="FF0000"/>
              </a:solidFill>
              <a:latin typeface="Meiryo UI"/>
              <a:ea typeface="Meiryo UI"/>
              <a:cs typeface="ヒラギノ明朝 ProN W6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C3B3A6-E1E7-41AD-4E3A-70A34C5CF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840000">
            <a:off x="4186908" y="6848268"/>
            <a:ext cx="771417" cy="8088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09015B0-C960-4C03-1928-20EC1EBCA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60000">
            <a:off x="6528480" y="6634631"/>
            <a:ext cx="554690" cy="1103066"/>
          </a:xfrm>
          <a:prstGeom prst="rect">
            <a:avLst/>
          </a:prstGeom>
        </p:spPr>
      </p:pic>
      <p:pic>
        <p:nvPicPr>
          <p:cNvPr id="14" name="図 13" descr="ボックス が含まれている画像&#10;&#10;AI 生成コンテンツは間違っている可能性があります。">
            <a:extLst>
              <a:ext uri="{FF2B5EF4-FFF2-40B4-BE49-F238E27FC236}">
                <a16:creationId xmlns:a16="http://schemas.microsoft.com/office/drawing/2014/main" id="{D3DB33AE-E77C-5A18-E4EB-1B4B061C4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782" y="6748678"/>
            <a:ext cx="901291" cy="901666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3980615-EF64-C7BF-481E-A2E0694170DA}"/>
              </a:ext>
            </a:extLst>
          </p:cNvPr>
          <p:cNvSpPr txBox="1"/>
          <p:nvPr/>
        </p:nvSpPr>
        <p:spPr>
          <a:xfrm>
            <a:off x="199920" y="8385600"/>
            <a:ext cx="7222198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b="1" u="sng">
                <a:solidFill>
                  <a:srgbClr val="002060"/>
                </a:solidFill>
                <a:latin typeface="Meiryo UI"/>
                <a:ea typeface="Meiryo UI"/>
                <a:cs typeface="ヒラギノ明朝 ProN W6"/>
              </a:rPr>
              <a:t>スポーツ観戦の知識豊富な社員が対応させて頂きます。</a:t>
            </a:r>
            <a:endParaRPr lang="en-US" altLang="ja-JP" sz="2000" b="1" u="sng">
              <a:solidFill>
                <a:srgbClr val="002060"/>
              </a:solidFill>
              <a:latin typeface="Meiryo UI"/>
              <a:ea typeface="Meiryo UI"/>
              <a:cs typeface="ヒラギノ明朝 ProN W6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204C85F-19CC-CAB5-39E9-D767BE3DC122}"/>
              </a:ext>
            </a:extLst>
          </p:cNvPr>
          <p:cNvSpPr txBox="1"/>
          <p:nvPr/>
        </p:nvSpPr>
        <p:spPr>
          <a:xfrm>
            <a:off x="2924881" y="9477016"/>
            <a:ext cx="2441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お申込みはこちらから</a:t>
            </a:r>
            <a:r>
              <a:rPr kumimoji="1" lang="ja-JP" altLang="en-US" sz="2400" b="1" u="sng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👉</a:t>
            </a:r>
            <a:endParaRPr kumimoji="1" lang="en-US" altLang="ja-JP" sz="2400" b="1" u="sng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右記の二次元バーコード</a:t>
            </a:r>
            <a:endParaRPr kumimoji="1" lang="en-US" altLang="ja-JP" sz="1600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またはお電話にて承ります。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61" y="9079344"/>
            <a:ext cx="1372756" cy="1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7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177</Words>
  <Application>Microsoft Office PowerPoint</Application>
  <PresentationFormat>ユーザー設定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ヒラギノ明朝 ProN W3</vt:lpstr>
      <vt:lpstr>ヒラギノ明朝 ProN W6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U3361N0003</dc:creator>
  <cp:lastModifiedBy>イオンモール伊丹店 (JTB)</cp:lastModifiedBy>
  <cp:revision>225</cp:revision>
  <cp:lastPrinted>2026-03-26T02:20:52Z</cp:lastPrinted>
  <dcterms:created xsi:type="dcterms:W3CDTF">2024-02-23T04:40:57Z</dcterms:created>
  <dcterms:modified xsi:type="dcterms:W3CDTF">2026-03-26T02:37:01Z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</Properties>
</file>