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FFCC99"/>
    <a:srgbClr val="000099"/>
    <a:srgbClr val="9900FF"/>
    <a:srgbClr val="FF6600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/>
    <p:restoredTop sz="94699"/>
  </p:normalViewPr>
  <p:slideViewPr>
    <p:cSldViewPr>
      <p:cViewPr varScale="1">
        <p:scale>
          <a:sx n="64" d="100"/>
          <a:sy n="64" d="100"/>
        </p:scale>
        <p:origin x="2318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87"/>
            <a:ext cx="7559013" cy="106718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7776209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76006"/>
            <a:ext cx="7560309" cy="1369695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45587"/>
            <a:ext cx="7559992" cy="154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"/>
            <a:ext cx="5750269" cy="4585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01" y="990820"/>
            <a:ext cx="4700905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31493" y="6698369"/>
            <a:ext cx="7083707" cy="19030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弦 39"/>
          <p:cNvSpPr/>
          <p:nvPr/>
        </p:nvSpPr>
        <p:spPr>
          <a:xfrm rot="17548392">
            <a:off x="1838462" y="-1506002"/>
            <a:ext cx="6055651" cy="5103589"/>
          </a:xfrm>
          <a:prstGeom prst="chord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bject 11"/>
          <p:cNvSpPr/>
          <p:nvPr/>
        </p:nvSpPr>
        <p:spPr>
          <a:xfrm>
            <a:off x="549150" y="9756002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2879" y="9328923"/>
            <a:ext cx="2515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</a:t>
            </a:r>
            <a:r>
              <a:rPr sz="2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4D498CC-B6B3-A39E-6C60-D1A3BA6CB6C6}"/>
              </a:ext>
            </a:extLst>
          </p:cNvPr>
          <p:cNvSpPr/>
          <p:nvPr/>
        </p:nvSpPr>
        <p:spPr>
          <a:xfrm>
            <a:off x="6338930" y="9209696"/>
            <a:ext cx="976269" cy="404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申し込みは</a:t>
            </a:r>
            <a:endParaRPr kumimoji="1"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こちらから</a:t>
            </a:r>
          </a:p>
        </p:txBody>
      </p:sp>
      <p:grpSp>
        <p:nvGrpSpPr>
          <p:cNvPr id="42" name="グループ化 41"/>
          <p:cNvGrpSpPr/>
          <p:nvPr/>
        </p:nvGrpSpPr>
        <p:grpSpPr>
          <a:xfrm>
            <a:off x="248662" y="1469544"/>
            <a:ext cx="6969906" cy="4693607"/>
            <a:chOff x="163369" y="1177446"/>
            <a:chExt cx="7294598" cy="5267741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69" y="1177446"/>
              <a:ext cx="7294598" cy="5267741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7" y="1747260"/>
              <a:ext cx="6867570" cy="4442872"/>
            </a:xfrm>
            <a:prstGeom prst="rect">
              <a:avLst/>
            </a:prstGeom>
          </p:spPr>
        </p:pic>
      </p:grpSp>
      <p:sp>
        <p:nvSpPr>
          <p:cNvPr id="30" name="object 10"/>
          <p:cNvSpPr txBox="1"/>
          <p:nvPr/>
        </p:nvSpPr>
        <p:spPr>
          <a:xfrm>
            <a:off x="544657" y="9756002"/>
            <a:ext cx="5494930" cy="81663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0422-35-8483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〒</a:t>
            </a:r>
            <a:r>
              <a:rPr lang="en-US" altLang="ja-JP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180-0004</a:t>
            </a: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東京都武蔵野市吉祥寺本町</a:t>
            </a:r>
            <a:r>
              <a:rPr lang="en-US" altLang="ja-JP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1-14-5</a:t>
            </a:r>
            <a:endParaRPr lang="en-US" sz="1400" b="1" dirty="0" smtClean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sz="1400" b="1" dirty="0" err="1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</a:t>
            </a:r>
            <a:r>
              <a:rPr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</a:t>
            </a:r>
            <a:r>
              <a:rPr lang="ja-JP" altLang="en-US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</a:t>
            </a: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（受付終了</a:t>
            </a:r>
            <a:r>
              <a:rPr lang="en-US" altLang="ja-JP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17</a:t>
            </a: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30</a:t>
            </a:r>
            <a:r>
              <a:rPr lang="ja-JP" altLang="en-US"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）</a:t>
            </a:r>
            <a:r>
              <a:rPr sz="14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 </a:t>
            </a:r>
            <a:r>
              <a:rPr sz="1200" b="1" dirty="0" err="1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定休日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12/30</a:t>
            </a:r>
            <a:r>
              <a:rPr lang="ja-JP" altLang="en-US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1200" b="1" dirty="0" smtClean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1/3</a:t>
            </a:r>
            <a:endParaRPr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1" name="object 11"/>
          <p:cNvSpPr txBox="1">
            <a:spLocks/>
          </p:cNvSpPr>
          <p:nvPr/>
        </p:nvSpPr>
        <p:spPr>
          <a:xfrm>
            <a:off x="142442" y="-324402"/>
            <a:ext cx="7905740" cy="2021066"/>
          </a:xfrm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ea typeface="+mj-ea"/>
                <a:cs typeface="ヒラギノ明朝 ProN W6"/>
              </a:defRPr>
            </a:lvl1pPr>
          </a:lstStyle>
          <a:p>
            <a:pPr marL="12700" algn="l">
              <a:spcBef>
                <a:spcPts val="3400"/>
              </a:spcBef>
            </a:pP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ロイヤルロード銀座主催</a:t>
            </a:r>
            <a:b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海外旅行個別相談会のご案内</a:t>
            </a:r>
            <a:br>
              <a:rPr lang="ja-JP" altLang="en-US" sz="3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/>
            </a:r>
            <a:br>
              <a:rPr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</a:br>
            <a:r>
              <a:rPr lang="en-US" altLang="ja-JP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カルテット 各コースの魅力や最新情報など、企画担当者がご案内いたします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/>
            </a:r>
            <a:b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</a:b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30" y="129290"/>
            <a:ext cx="1007837" cy="1007837"/>
          </a:xfrm>
          <a:prstGeom prst="rect">
            <a:avLst/>
          </a:prstGeom>
        </p:spPr>
      </p:pic>
      <p:sp>
        <p:nvSpPr>
          <p:cNvPr id="51" name="object 32"/>
          <p:cNvSpPr txBox="1"/>
          <p:nvPr/>
        </p:nvSpPr>
        <p:spPr>
          <a:xfrm>
            <a:off x="490691" y="6720887"/>
            <a:ext cx="6067957" cy="461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endParaRPr lang="en-US" altLang="ja-JP" sz="2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開催日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202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５年 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8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 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　（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）</a:t>
            </a:r>
            <a:endParaRPr lang="en-US" altLang="ja-JP" sz="16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53" name="object 32"/>
          <p:cNvSpPr txBox="1"/>
          <p:nvPr/>
        </p:nvSpPr>
        <p:spPr>
          <a:xfrm>
            <a:off x="0" y="8619428"/>
            <a:ext cx="7403694" cy="461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（注）事前予約制：開催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7</a:t>
            </a:r>
            <a:r>
              <a:rPr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日前まで</a:t>
            </a:r>
            <a:endParaRPr lang="en-US" altLang="ja-JP" sz="1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下記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QR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コード、店舗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HP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または店舗にお電話でご予約ください。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満席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でお受けできない場合もございます。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1233026" y="1612716"/>
            <a:ext cx="6005151" cy="536866"/>
            <a:chOff x="398074" y="1611776"/>
            <a:chExt cx="6394493" cy="654177"/>
          </a:xfrm>
        </p:grpSpPr>
        <p:grpSp>
          <p:nvGrpSpPr>
            <p:cNvPr id="50" name="グループ化 49"/>
            <p:cNvGrpSpPr/>
            <p:nvPr/>
          </p:nvGrpSpPr>
          <p:grpSpPr>
            <a:xfrm rot="150345">
              <a:off x="4837025" y="1628246"/>
              <a:ext cx="965913" cy="586260"/>
              <a:chOff x="-2309343" y="6497331"/>
              <a:chExt cx="1045019" cy="659930"/>
            </a:xfrm>
          </p:grpSpPr>
          <p:pic>
            <p:nvPicPr>
              <p:cNvPr id="32" name="object 1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2309343" y="6497331"/>
                <a:ext cx="1045019" cy="659930"/>
              </a:xfrm>
              <a:prstGeom prst="rect">
                <a:avLst/>
              </a:prstGeom>
            </p:spPr>
          </p:pic>
          <p:sp>
            <p:nvSpPr>
              <p:cNvPr id="36" name="object 27"/>
              <p:cNvSpPr txBox="1"/>
              <p:nvPr/>
            </p:nvSpPr>
            <p:spPr>
              <a:xfrm>
                <a:off x="-1979482" y="6671875"/>
                <a:ext cx="600403" cy="31309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 smtClean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乗物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 rot="150345">
              <a:off x="398074" y="1625290"/>
              <a:ext cx="869749" cy="564153"/>
              <a:chOff x="947522" y="4795149"/>
              <a:chExt cx="1045019" cy="659930"/>
            </a:xfrm>
          </p:grpSpPr>
          <p:pic>
            <p:nvPicPr>
              <p:cNvPr id="19" name="object 1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7522" y="4795149"/>
                <a:ext cx="1045019" cy="659930"/>
              </a:xfrm>
              <a:prstGeom prst="rect">
                <a:avLst/>
              </a:prstGeom>
            </p:spPr>
          </p:pic>
          <p:sp>
            <p:nvSpPr>
              <p:cNvPr id="20" name="object 20"/>
              <p:cNvSpPr txBox="1"/>
              <p:nvPr/>
            </p:nvSpPr>
            <p:spPr>
              <a:xfrm>
                <a:off x="1208273" y="4942002"/>
                <a:ext cx="706823" cy="22826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音楽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150345">
              <a:off x="1303646" y="1650591"/>
              <a:ext cx="922224" cy="574477"/>
              <a:chOff x="3185216" y="4835799"/>
              <a:chExt cx="1070000" cy="669886"/>
            </a:xfrm>
          </p:grpSpPr>
          <p:pic>
            <p:nvPicPr>
              <p:cNvPr id="18" name="object 1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85216" y="4835799"/>
                <a:ext cx="1070000" cy="669886"/>
              </a:xfrm>
              <a:prstGeom prst="rect">
                <a:avLst/>
              </a:prstGeom>
            </p:spPr>
          </p:pic>
          <p:sp>
            <p:nvSpPr>
              <p:cNvPr id="27" name="object 27"/>
              <p:cNvSpPr txBox="1"/>
              <p:nvPr/>
            </p:nvSpPr>
            <p:spPr>
              <a:xfrm>
                <a:off x="3474799" y="4981667"/>
                <a:ext cx="745282" cy="228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美術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 rot="150345">
              <a:off x="2183958" y="1611776"/>
              <a:ext cx="1130869" cy="592641"/>
              <a:chOff x="5518119" y="4782113"/>
              <a:chExt cx="1135803" cy="672820"/>
            </a:xfrm>
          </p:grpSpPr>
          <p:pic>
            <p:nvPicPr>
              <p:cNvPr id="22" name="object 2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518119" y="4782113"/>
                <a:ext cx="1059483" cy="672820"/>
              </a:xfrm>
              <a:prstGeom prst="rect">
                <a:avLst/>
              </a:prstGeom>
            </p:spPr>
          </p:pic>
          <p:sp>
            <p:nvSpPr>
              <p:cNvPr id="26" name="object 26"/>
              <p:cNvSpPr txBox="1"/>
              <p:nvPr/>
            </p:nvSpPr>
            <p:spPr>
              <a:xfrm>
                <a:off x="5609182" y="4954547"/>
                <a:ext cx="1044740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 smtClean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歴史・文化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  <p:grpSp>
          <p:nvGrpSpPr>
            <p:cNvPr id="47" name="グループ化 46"/>
            <p:cNvGrpSpPr/>
            <p:nvPr/>
          </p:nvGrpSpPr>
          <p:grpSpPr>
            <a:xfrm rot="150345">
              <a:off x="3252795" y="1623674"/>
              <a:ext cx="805093" cy="581761"/>
              <a:chOff x="-1364130" y="7372800"/>
              <a:chExt cx="944474" cy="658077"/>
            </a:xfrm>
          </p:grpSpPr>
          <p:pic>
            <p:nvPicPr>
              <p:cNvPr id="35" name="object 1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1364130" y="7372800"/>
                <a:ext cx="944474" cy="658077"/>
              </a:xfrm>
              <a:prstGeom prst="rect">
                <a:avLst/>
              </a:prstGeom>
            </p:spPr>
          </p:pic>
          <p:sp>
            <p:nvSpPr>
              <p:cNvPr id="37" name="object 27"/>
              <p:cNvSpPr txBox="1"/>
              <p:nvPr/>
            </p:nvSpPr>
            <p:spPr>
              <a:xfrm>
                <a:off x="-1062040" y="7497751"/>
                <a:ext cx="596867" cy="27226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 smtClean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食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 rot="150345">
              <a:off x="3962727" y="1623067"/>
              <a:ext cx="1109792" cy="607361"/>
              <a:chOff x="-3686742" y="7947805"/>
              <a:chExt cx="1227436" cy="688855"/>
            </a:xfrm>
          </p:grpSpPr>
          <p:pic>
            <p:nvPicPr>
              <p:cNvPr id="33" name="object 1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3686742" y="7947805"/>
                <a:ext cx="1045019" cy="688855"/>
              </a:xfrm>
              <a:prstGeom prst="rect">
                <a:avLst/>
              </a:prstGeom>
            </p:spPr>
          </p:pic>
          <p:sp>
            <p:nvSpPr>
              <p:cNvPr id="38" name="object 27"/>
              <p:cNvSpPr txBox="1"/>
              <p:nvPr/>
            </p:nvSpPr>
            <p:spPr>
              <a:xfrm>
                <a:off x="-3632094" y="8107583"/>
                <a:ext cx="1172788" cy="22826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 smtClean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ハイキング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 rot="150345">
              <a:off x="5752951" y="1616891"/>
              <a:ext cx="1039616" cy="649062"/>
              <a:chOff x="-2584909" y="8254746"/>
              <a:chExt cx="1290160" cy="659930"/>
            </a:xfrm>
          </p:grpSpPr>
          <p:pic>
            <p:nvPicPr>
              <p:cNvPr id="34" name="object 1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2584909" y="8254746"/>
                <a:ext cx="1192965" cy="659930"/>
              </a:xfrm>
              <a:prstGeom prst="rect">
                <a:avLst/>
              </a:prstGeom>
            </p:spPr>
          </p:pic>
          <p:sp>
            <p:nvSpPr>
              <p:cNvPr id="39" name="object 27"/>
              <p:cNvSpPr txBox="1"/>
              <p:nvPr/>
            </p:nvSpPr>
            <p:spPr>
              <a:xfrm>
                <a:off x="-2467536" y="8421133"/>
                <a:ext cx="1172787" cy="228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ja-JP" altLang="en-US" sz="1400" b="1" dirty="0" smtClean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未踏の</a:t>
                </a:r>
                <a:r>
                  <a:rPr lang="ja-JP" altLang="en-US" sz="1400" b="1" dirty="0">
                    <a:solidFill>
                      <a:srgbClr val="FFFFFF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Impact"/>
                  </a:rPr>
                  <a:t>地</a:t>
                </a:r>
                <a:endParaRPr sz="1400" dirty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Impact"/>
                </a:endParaRPr>
              </a:p>
            </p:txBody>
          </p:sp>
        </p:grpSp>
      </p:grpSp>
      <p:sp>
        <p:nvSpPr>
          <p:cNvPr id="57" name="object 32"/>
          <p:cNvSpPr txBox="1"/>
          <p:nvPr/>
        </p:nvSpPr>
        <p:spPr>
          <a:xfrm>
            <a:off x="1427334" y="7453257"/>
            <a:ext cx="5816150" cy="23019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①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11:00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　②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12:30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  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③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14:00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　④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15:30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 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endParaRPr lang="en-US" altLang="ja-JP" b="1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58" name="object 32"/>
          <p:cNvSpPr txBox="1"/>
          <p:nvPr/>
        </p:nvSpPr>
        <p:spPr>
          <a:xfrm>
            <a:off x="510884" y="7876332"/>
            <a:ext cx="6517236" cy="461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場所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r>
              <a:rPr lang="en-US" altLang="ja-JP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吉祥寺店内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endParaRPr lang="en-US" altLang="ja-JP" sz="2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61" name="波線 60"/>
          <p:cNvSpPr/>
          <p:nvPr/>
        </p:nvSpPr>
        <p:spPr>
          <a:xfrm>
            <a:off x="142442" y="1596151"/>
            <a:ext cx="1219200" cy="457200"/>
          </a:xfrm>
          <a:prstGeom prst="wave">
            <a:avLst>
              <a:gd name="adj1" fmla="val 12500"/>
              <a:gd name="adj2" fmla="val -739"/>
            </a:avLst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７つのテーマ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object 32"/>
          <p:cNvSpPr txBox="1"/>
          <p:nvPr/>
        </p:nvSpPr>
        <p:spPr>
          <a:xfrm>
            <a:off x="180629" y="6163152"/>
            <a:ext cx="7245292" cy="461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「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カルテット」とは、お客様のご関心に沿ったテーマをもとに、“本物”との出会い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や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丁寧な見学を通じて</a:t>
            </a:r>
          </a:p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新たな発見と喜びを味わっていただける、知的好奇心を満たす旅です。ぜひ個別相談会にご参加ください。</a:t>
            </a:r>
          </a:p>
        </p:txBody>
      </p:sp>
      <p:sp>
        <p:nvSpPr>
          <p:cNvPr id="54" name="object 32"/>
          <p:cNvSpPr txBox="1"/>
          <p:nvPr/>
        </p:nvSpPr>
        <p:spPr>
          <a:xfrm>
            <a:off x="510884" y="7289174"/>
            <a:ext cx="1349206" cy="46102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ja-JP" altLang="en-US" sz="1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547370" marR="127000" indent="-444500" algn="l">
              <a:lnSpc>
                <a:spcPts val="1630"/>
              </a:lnSpc>
              <a:spcBef>
                <a:spcPts val="195"/>
              </a:spcBef>
            </a:pP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時間</a:t>
            </a:r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　　</a:t>
            </a:r>
            <a:endParaRPr lang="en-US" altLang="ja-JP" sz="2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12" y="9638015"/>
            <a:ext cx="963350" cy="982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88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ＭＳ Ｐゴシック</vt:lpstr>
      <vt:lpstr>ヒラギノ明朝 ProN W3</vt:lpstr>
      <vt:lpstr>ヒラギノ明朝 ProN W6</vt:lpstr>
      <vt:lpstr>Calibri</vt:lpstr>
      <vt:lpstr>Impact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_販促技チラシB案（ダイナミックレッド検証用</dc:title>
  <dc:creator>U3711N0211</dc:creator>
  <cp:lastModifiedBy>吉祥寺 店長(JTB)</cp:lastModifiedBy>
  <cp:revision>29</cp:revision>
  <dcterms:created xsi:type="dcterms:W3CDTF">2024-02-20T12:19:35Z</dcterms:created>
  <dcterms:modified xsi:type="dcterms:W3CDTF">2025-06-07T07:06:27Z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2024-02-20T00:00:00Z</vt:filetime>
  </property>
  <property fmtid="{D5CDD505-2E9C-101B-9397-08002B2CF9AE}" pid="6" name="Producer">
    <vt:lpwstr>Adobe PDF library 16.07</vt:lpwstr>
  </property>
</Properties>
</file>