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7556500" cy="10693400"/>
  <p:notesSz cx="6735763" cy="9866313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11" autoAdjust="0"/>
  </p:normalViewPr>
  <p:slideViewPr>
    <p:cSldViewPr>
      <p:cViewPr varScale="1">
        <p:scale>
          <a:sx n="52" d="100"/>
          <a:sy n="52" d="100"/>
        </p:scale>
        <p:origin x="1956" y="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9D9A40-33F9-4593-8C7D-FD74C14C7384}" type="datetimeFigureOut">
              <a:rPr kumimoji="1" lang="ja-JP" altLang="en-US" smtClean="0"/>
              <a:t>2026/10/3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EC3AB5-6F73-4D41-A57A-77EB64545A5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178615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9303" cy="495073"/>
          </a:xfrm>
          <a:prstGeom prst="rect">
            <a:avLst/>
          </a:prstGeom>
        </p:spPr>
        <p:txBody>
          <a:bodyPr vert="horz" lIns="83183" tIns="41591" rIns="83183" bIns="41591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046" y="1"/>
            <a:ext cx="2919303" cy="495073"/>
          </a:xfrm>
          <a:prstGeom prst="rect">
            <a:avLst/>
          </a:prstGeom>
        </p:spPr>
        <p:txBody>
          <a:bodyPr vert="horz" lIns="83183" tIns="41591" rIns="83183" bIns="41591" rtlCol="0"/>
          <a:lstStyle>
            <a:lvl1pPr algn="r">
              <a:defRPr sz="1100"/>
            </a:lvl1pPr>
          </a:lstStyle>
          <a:p>
            <a:fld id="{4D404079-88D6-42E3-9656-34B449B73209}" type="datetimeFigureOut">
              <a:t>2026/10/3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2338" y="1233488"/>
            <a:ext cx="235108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183" tIns="41591" rIns="83183" bIns="41591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603"/>
            <a:ext cx="5388610" cy="3884421"/>
          </a:xfrm>
          <a:prstGeom prst="rect">
            <a:avLst/>
          </a:prstGeom>
        </p:spPr>
        <p:txBody>
          <a:bodyPr vert="horz" lIns="83183" tIns="41591" rIns="83183" bIns="41591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371240"/>
            <a:ext cx="2919303" cy="495073"/>
          </a:xfrm>
          <a:prstGeom prst="rect">
            <a:avLst/>
          </a:prstGeom>
        </p:spPr>
        <p:txBody>
          <a:bodyPr vert="horz" lIns="83183" tIns="41591" rIns="83183" bIns="41591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046" y="9371240"/>
            <a:ext cx="2919303" cy="495073"/>
          </a:xfrm>
          <a:prstGeom prst="rect">
            <a:avLst/>
          </a:prstGeom>
        </p:spPr>
        <p:txBody>
          <a:bodyPr vert="horz" lIns="83183" tIns="41591" rIns="83183" bIns="41591" rtlCol="0" anchor="b"/>
          <a:lstStyle>
            <a:lvl1pPr algn="r">
              <a:defRPr sz="1100"/>
            </a:lvl1pPr>
          </a:lstStyle>
          <a:p>
            <a:fld id="{678585A4-886D-493F-A54C-DF934D67D347}" type="slidenum"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168930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786610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bg1"/>
                </a:solidFill>
                <a:latin typeface="ヒラギノ明朝 ProN W6"/>
                <a:cs typeface="ヒラギノ明朝 ProN 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ヒラギノ明朝 ProN W6"/>
                <a:cs typeface="ヒラギノ明朝 ProN 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ヒラギノ明朝 ProN W6"/>
                <a:cs typeface="ヒラギノ明朝 ProN 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chemeClr val="bg1"/>
                </a:solidFill>
                <a:latin typeface="ヒラギノ明朝 ProN W6"/>
                <a:cs typeface="ヒラギノ明朝 ProN 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jp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8964003"/>
            <a:ext cx="7559992" cy="172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13"/>
            <a:ext cx="7559992" cy="3544405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0" y="3546005"/>
            <a:ext cx="7559992" cy="5417997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3544417"/>
            <a:ext cx="7560309" cy="5418455"/>
          </a:xfrm>
          <a:custGeom>
            <a:avLst/>
            <a:gdLst/>
            <a:ahLst/>
            <a:cxnLst/>
            <a:rect l="l" t="t" r="r" b="b"/>
            <a:pathLst>
              <a:path w="7560309" h="5418455">
                <a:moveTo>
                  <a:pt x="0" y="0"/>
                </a:moveTo>
                <a:lnTo>
                  <a:pt x="7560005" y="0"/>
                </a:lnTo>
                <a:lnTo>
                  <a:pt x="7560005" y="5417997"/>
                </a:lnTo>
                <a:lnTo>
                  <a:pt x="0" y="5417997"/>
                </a:lnTo>
                <a:lnTo>
                  <a:pt x="0" y="0"/>
                </a:lnTo>
                <a:close/>
              </a:path>
            </a:pathLst>
          </a:custGeom>
          <a:solidFill>
            <a:srgbClr val="FAA633">
              <a:alpha val="500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7559992" cy="354437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5836" y="1033802"/>
            <a:ext cx="6679565" cy="2197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chemeClr val="bg1"/>
                </a:solidFill>
                <a:latin typeface="ヒラギノ明朝 ProN W6"/>
                <a:cs typeface="ヒラギノ明朝 ProN W6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17"/>
          <p:cNvSpPr txBox="1"/>
          <p:nvPr/>
        </p:nvSpPr>
        <p:spPr>
          <a:xfrm>
            <a:off x="340534" y="6660389"/>
            <a:ext cx="578605" cy="30264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algn="ctr"/>
            <a:r>
              <a:rPr lang="ja-JP" altLang="en-US" sz="9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 </a:t>
            </a:r>
            <a:endParaRPr lang="en-US" altLang="ja-JP" sz="900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/>
              <a:cs typeface="ヒラギノ明朝 ProN W6"/>
            </a:endParaRPr>
          </a:p>
          <a:p>
            <a:pPr marL="12700" algn="ctr">
              <a:lnSpc>
                <a:spcPct val="100000"/>
              </a:lnSpc>
              <a:spcBef>
                <a:spcPts val="100"/>
              </a:spcBef>
            </a:pPr>
            <a:endParaRPr sz="900" b="1" dirty="0">
              <a:solidFill>
                <a:srgbClr val="FFFFFF"/>
              </a:solidFill>
              <a:latin typeface="BIZ UDPゴシック" panose="020B0400000000000000" pitchFamily="50" charset="-128"/>
              <a:ea typeface="BIZ UDPゴシック"/>
              <a:cs typeface="ヒラギノ明朝 ProN W6"/>
            </a:endParaRPr>
          </a:p>
        </p:txBody>
      </p:sp>
      <p:sp>
        <p:nvSpPr>
          <p:cNvPr id="36" name="object 8"/>
          <p:cNvSpPr/>
          <p:nvPr/>
        </p:nvSpPr>
        <p:spPr>
          <a:xfrm>
            <a:off x="465815" y="9686218"/>
            <a:ext cx="5472430" cy="0"/>
          </a:xfrm>
          <a:custGeom>
            <a:avLst/>
            <a:gdLst/>
            <a:ahLst/>
            <a:cxnLst/>
            <a:rect l="l" t="t" r="r" b="b"/>
            <a:pathLst>
              <a:path w="5472430">
                <a:moveTo>
                  <a:pt x="0" y="0"/>
                </a:moveTo>
                <a:lnTo>
                  <a:pt x="5471998" y="0"/>
                </a:lnTo>
              </a:path>
            </a:pathLst>
          </a:custGeom>
          <a:ln w="14262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9"/>
          <p:cNvSpPr txBox="1"/>
          <p:nvPr/>
        </p:nvSpPr>
        <p:spPr>
          <a:xfrm>
            <a:off x="612775" y="9126330"/>
            <a:ext cx="4209588" cy="382156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JTB</a:t>
            </a:r>
            <a:r>
              <a:rPr lang="ja-JP" altLang="en-US" sz="24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トラベルゲート札幌</a:t>
            </a:r>
            <a:endParaRPr sz="2400" dirty="0">
              <a:latin typeface="BIZ UDPゴシック" panose="020B0400000000000000" pitchFamily="50" charset="-128"/>
              <a:ea typeface="BIZ UDPゴシック" panose="020B0400000000000000" pitchFamily="50" charset="-128"/>
              <a:cs typeface="ヒラギノ明朝 ProN W6"/>
            </a:endParaRPr>
          </a:p>
        </p:txBody>
      </p:sp>
      <p:sp>
        <p:nvSpPr>
          <p:cNvPr id="42" name="object 10"/>
          <p:cNvSpPr txBox="1"/>
          <p:nvPr/>
        </p:nvSpPr>
        <p:spPr>
          <a:xfrm>
            <a:off x="499755" y="9672652"/>
            <a:ext cx="6056336" cy="644278"/>
          </a:xfrm>
          <a:prstGeom prst="rect">
            <a:avLst/>
          </a:prstGeom>
        </p:spPr>
        <p:txBody>
          <a:bodyPr vert="horz" wrap="square" lIns="0" tIns="61594" rIns="0" bIns="0" rtlCol="0" anchor="t">
            <a:spAutoFit/>
          </a:bodyPr>
          <a:lstStyle/>
          <a:p>
            <a:pPr marL="12700">
              <a:spcBef>
                <a:spcPts val="484"/>
              </a:spcBef>
            </a:pPr>
            <a:r>
              <a:rPr sz="16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TEL:</a:t>
            </a:r>
            <a:r>
              <a:rPr lang="en-US" altLang="ja-JP" sz="16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011-2</a:t>
            </a:r>
            <a:r>
              <a:rPr lang="ja-JP" altLang="en-US" sz="16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７</a:t>
            </a:r>
            <a:r>
              <a:rPr lang="en-US" altLang="ja-JP" sz="16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1-6</a:t>
            </a:r>
            <a:r>
              <a:rPr lang="ja-JP" altLang="en-US" sz="16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６００</a:t>
            </a:r>
            <a:endParaRPr sz="1600" dirty="0">
              <a:latin typeface="BIZ UDPゴシック" panose="020B0400000000000000" pitchFamily="50" charset="-128"/>
              <a:ea typeface="BIZ UDPゴシック"/>
              <a:cs typeface="ヒラギノ明朝 ProN W6"/>
            </a:endParaRPr>
          </a:p>
          <a:p>
            <a:pPr marL="23495" marR="5080">
              <a:lnSpc>
                <a:spcPct val="111600"/>
              </a:lnSpc>
              <a:spcBef>
                <a:spcPts val="95"/>
              </a:spcBef>
            </a:pPr>
            <a:r>
              <a:rPr sz="9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〒</a:t>
            </a:r>
            <a:r>
              <a:rPr lang="en-US" sz="9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006</a:t>
            </a:r>
            <a:r>
              <a:rPr lang="en-US" altLang="ja-JP" sz="9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-0061</a:t>
            </a:r>
            <a:r>
              <a:rPr sz="9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 </a:t>
            </a:r>
            <a:r>
              <a:rPr lang="ja-JP" altLang="en-US" sz="9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北海道札幌市中央区南１条西２丁目</a:t>
            </a:r>
            <a:r>
              <a:rPr lang="en-US" altLang="ja-JP" sz="9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4-5</a:t>
            </a:r>
          </a:p>
          <a:p>
            <a:pPr marL="23495" marR="5080">
              <a:lnSpc>
                <a:spcPct val="111600"/>
              </a:lnSpc>
              <a:spcBef>
                <a:spcPts val="95"/>
              </a:spcBef>
            </a:pPr>
            <a:r>
              <a:rPr sz="900" b="1" dirty="0" err="1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営業時間</a:t>
            </a:r>
            <a:r>
              <a:rPr sz="9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 10：00～</a:t>
            </a:r>
            <a:r>
              <a:rPr lang="en-US" altLang="ja-JP" sz="9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19</a:t>
            </a:r>
            <a:r>
              <a:rPr sz="9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：00</a:t>
            </a:r>
            <a:r>
              <a:rPr lang="ja-JP" altLang="en-US" sz="9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　</a:t>
            </a:r>
            <a:r>
              <a:rPr sz="900" b="1" dirty="0">
                <a:solidFill>
                  <a:srgbClr val="FFFFFF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  </a:t>
            </a:r>
            <a:r>
              <a:rPr lang="ja-JP" altLang="en-US" sz="9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  <a:cs typeface="ヒラギノ明朝 ProN W6"/>
              </a:rPr>
              <a:t>休業日　</a:t>
            </a:r>
            <a:r>
              <a:rPr lang="zh-TW" altLang="en-US" sz="9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en-US" altLang="zh-TW" sz="9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5/3</a:t>
            </a:r>
            <a:r>
              <a:rPr lang="zh-TW" altLang="en-US" sz="9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zh-TW" sz="9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5/5</a:t>
            </a:r>
            <a:r>
              <a:rPr lang="zh-TW" altLang="en-US" sz="9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lang="en-US" altLang="zh-TW" sz="9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12/30</a:t>
            </a:r>
            <a:r>
              <a:rPr lang="zh-TW" altLang="en-US" sz="9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～</a:t>
            </a:r>
            <a:r>
              <a:rPr lang="en-US" altLang="zh-TW" sz="9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1/3</a:t>
            </a:r>
            <a:endParaRPr lang="en-US" sz="9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77" name="図 7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44426" y="8595841"/>
            <a:ext cx="1908011" cy="2547942"/>
          </a:xfrm>
          <a:prstGeom prst="rect">
            <a:avLst/>
          </a:prstGeom>
        </p:spPr>
      </p:pic>
      <p:sp>
        <p:nvSpPr>
          <p:cNvPr id="78" name="object 2"/>
          <p:cNvSpPr txBox="1"/>
          <p:nvPr/>
        </p:nvSpPr>
        <p:spPr>
          <a:xfrm>
            <a:off x="6260712" y="10105787"/>
            <a:ext cx="907024" cy="3642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ja-JP" sz="11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ヒラギノ明朝 ProN W6"/>
              </a:rPr>
              <a:t>WEB</a:t>
            </a:r>
            <a:r>
              <a:rPr lang="ja-JP" altLang="en-US" sz="11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ヒラギノ明朝 ProN W6"/>
              </a:rPr>
              <a:t>予約は</a:t>
            </a:r>
            <a:endParaRPr lang="en-US" altLang="ja-JP" sz="11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ヒラギノ明朝 ProN W6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ja-JP" altLang="en-US" sz="1100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ヒラギノ明朝 ProN W6"/>
              </a:rPr>
              <a:t>　　こちら</a:t>
            </a:r>
            <a:endParaRPr sz="1100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ヒラギノ明朝 ProN W6"/>
            </a:endParaRPr>
          </a:p>
        </p:txBody>
      </p:sp>
      <p:sp>
        <p:nvSpPr>
          <p:cNvPr id="79" name="角丸四角形吹き出し 78"/>
          <p:cNvSpPr/>
          <p:nvPr/>
        </p:nvSpPr>
        <p:spPr>
          <a:xfrm>
            <a:off x="4300035" y="9869812"/>
            <a:ext cx="1796794" cy="671072"/>
          </a:xfrm>
          <a:prstGeom prst="wedgeRoundRectCallout">
            <a:avLst>
              <a:gd name="adj1" fmla="val 9047"/>
              <a:gd name="adj2" fmla="val -75351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object 13"/>
          <p:cNvSpPr txBox="1"/>
          <p:nvPr/>
        </p:nvSpPr>
        <p:spPr>
          <a:xfrm>
            <a:off x="4451152" y="9997979"/>
            <a:ext cx="1564643" cy="46140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just">
              <a:lnSpc>
                <a:spcPct val="118100"/>
              </a:lnSpc>
              <a:spcBef>
                <a:spcPts val="100"/>
              </a:spcBef>
            </a:pPr>
            <a:r>
              <a:rPr lang="ja-JP" altLang="en-US" sz="1200" b="1" dirty="0">
                <a:solidFill>
                  <a:srgbClr val="CE292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ヒラギノ明朝 ProN W6"/>
              </a:rPr>
              <a:t>説明会は、こちらから</a:t>
            </a:r>
            <a:endParaRPr lang="en-US" altLang="ja-JP" sz="1200" b="1" dirty="0">
              <a:solidFill>
                <a:srgbClr val="CE2928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ヒラギノ明朝 ProN W6"/>
            </a:endParaRPr>
          </a:p>
          <a:p>
            <a:pPr marL="12700" marR="5080" algn="just">
              <a:lnSpc>
                <a:spcPct val="118100"/>
              </a:lnSpc>
              <a:spcBef>
                <a:spcPts val="100"/>
              </a:spcBef>
            </a:pPr>
            <a:r>
              <a:rPr lang="ja-JP" altLang="en-US" sz="1200" b="1" dirty="0">
                <a:solidFill>
                  <a:srgbClr val="CE2928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ヒラギノ明朝 ProN W6"/>
              </a:rPr>
              <a:t>お申込みください</a:t>
            </a:r>
            <a:endParaRPr lang="en-US" altLang="ja-JP" sz="1200" b="1" dirty="0">
              <a:latin typeface="BIZ UDPゴシック" panose="020B0400000000000000" pitchFamily="50" charset="-128"/>
              <a:ea typeface="BIZ UDPゴシック" panose="020B0400000000000000" pitchFamily="50" charset="-128"/>
              <a:cs typeface="ヒラギノ明朝 ProN W6"/>
            </a:endParaRPr>
          </a:p>
        </p:txBody>
      </p:sp>
      <p:sp>
        <p:nvSpPr>
          <p:cNvPr id="60" name="object 10"/>
          <p:cNvSpPr txBox="1"/>
          <p:nvPr/>
        </p:nvSpPr>
        <p:spPr>
          <a:xfrm>
            <a:off x="476106" y="10339678"/>
            <a:ext cx="2099612" cy="200695"/>
          </a:xfrm>
          <a:prstGeom prst="rect">
            <a:avLst/>
          </a:prstGeom>
        </p:spPr>
        <p:txBody>
          <a:bodyPr vert="horz" wrap="square" lIns="0" tIns="61594" rIns="0" bIns="0" rtlCol="0" anchor="t">
            <a:spAutoFit/>
          </a:bodyPr>
          <a:lstStyle/>
          <a:p>
            <a:pPr marL="12700">
              <a:spcBef>
                <a:spcPts val="484"/>
              </a:spcBef>
            </a:pPr>
            <a:r>
              <a:rPr lang="en-US" altLang="ja-JP" sz="900" b="1" dirty="0" smtClean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※</a:t>
            </a:r>
            <a:r>
              <a:rPr lang="ja-JP" altLang="en-US" sz="900" b="1" dirty="0" smtClean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こちらの内容は</a:t>
            </a:r>
            <a:r>
              <a:rPr lang="en-US" altLang="ja-JP" sz="900" b="1" dirty="0" smtClean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AI</a:t>
            </a:r>
            <a:r>
              <a:rPr lang="ja-JP" altLang="en-US" sz="900" b="1" dirty="0" smtClean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/>
              </a:rPr>
              <a:t>生成を含みます</a:t>
            </a:r>
            <a:endParaRPr lang="en-US" sz="9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75565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ja-JP" altLang="en-US"/>
          </a:p>
        </p:txBody>
      </p:sp>
      <p:sp>
        <p:nvSpPr>
          <p:cNvPr id="7" name="AutoShape 4" descr="QR コード​の​画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8" name="AutoShape 6" descr="QR コード​の​画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pic>
        <p:nvPicPr>
          <p:cNvPr id="11" name="図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318" y="9126330"/>
            <a:ext cx="919790" cy="919790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2750"/>
            <a:ext cx="7539823" cy="89666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2591</TotalTime>
  <Words>42</Words>
  <Application>Microsoft Office PowerPoint</Application>
  <PresentationFormat>ユーザー設定</PresentationFormat>
  <Paragraphs>10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BIZ UDPゴシック</vt:lpstr>
      <vt:lpstr>ＭＳ Ｐゴシック</vt:lpstr>
      <vt:lpstr>ヒラギノ明朝 ProN W6</vt:lpstr>
      <vt:lpstr>游ゴシック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_販促技チラシA案（ローズ</dc:title>
  <dc:creator>U1160N0016</dc:creator>
  <cp:lastModifiedBy>CM2312L5045</cp:lastModifiedBy>
  <cp:revision>361</cp:revision>
  <cp:lastPrinted>2026-09-28T01:36:31Z</cp:lastPrinted>
  <dcterms:created xsi:type="dcterms:W3CDTF">2024-02-23T04:42:32Z</dcterms:created>
  <dcterms:modified xsi:type="dcterms:W3CDTF">2026-10-03T00:50:24Z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2024-02-07T00:00:00Z</vt:filetime>
  </property>
  <property fmtid="{D5CDD505-2E9C-101B-9397-08002B2CF9AE}" pid="3" name="Creator">
    <vt:lpwstr>Adobe Illustrator 26.5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2024-02-23T00:00:00Z</vt:filetime>
  </property>
  <property fmtid="{D5CDD505-2E9C-101B-9397-08002B2CF9AE}" pid="6" name="Producer">
    <vt:lpwstr>Adobe PDF library 16.07</vt:lpwstr>
  </property>
</Properties>
</file>