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Default Extension="gif" ContentType="image/gi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>
  <p:sldMasterIdLst>
    <p:sldMasterId id="2147483648" r:id="rId1"/>
  </p:sldMasterIdLst>
  <p:sldIdLst>
    <p:sldId id="256" r:id="rId2"/>
  </p:sldIdLst>
  <p:sldSz cx="7556500" cy="10693400"/>
  <p:notesSz cx="7556500" cy="10693400"/>
  <p:defaultTextStyle>
    <a:defPPr>
      <a:defRPr kern="0"/>
    </a:defPPr>
  </p:defaultTextStyle>
  <p:extLst>
    <p:ext uri="{EFAFB233-063F-42B5-8137-9DF3F51BA10A}">
      <p15:sldGuideLst xmlns:p15="http://schemas.microsoft.com/office/powerpoint/2012/main">
        <p15:guide id="1" orient="horz" pos="2880">
          <p15:clr>
            <a:srgbClr val="A4A3A4"/>
          </p15:clr>
        </p15:guide>
        <p15:guide id="2" pos="216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2D5ABB26-0587-4C30-8999-92F81FD0307C}" styleName="No Style, No Grid">
    <a:wholeTbl>
      <a:tcTxStyle>
        <a:fontRef idx="minor">
          <a:scrgbClr r="0" g="0" b="0"/>
        </a:fontRef>
        <a:schemeClr val="tx1"/>
      </a:tcTxStyle>
      <a:tcStyle>
        <a:tcBdr>
          <a:left>
            <a:ln>
              <a:noFill/>
            </a:ln>
          </a:left>
          <a:right>
            <a:ln>
              <a:noFill/>
            </a:ln>
          </a:right>
          <a:top>
            <a:ln>
              <a:noFill/>
            </a:ln>
          </a:top>
          <a:bottom>
            <a:ln>
              <a:noFill/>
            </a:ln>
          </a:bottom>
          <a:insideH>
            <a:ln>
              <a:noFill/>
            </a:ln>
          </a:insideH>
          <a:insideV>
            <a:ln>
              <a:noFill/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11"/>
    <p:restoredTop sz="94694"/>
  </p:normalViewPr>
  <p:slideViewPr>
    <p:cSldViewPr>
      <p:cViewPr>
        <p:scale>
          <a:sx n="80" d="100"/>
          <a:sy n="80" d="100"/>
        </p:scale>
        <p:origin x="1280" y="-1812"/>
      </p:cViewPr>
      <p:guideLst>
        <p:guide orient="horz" pos="288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ctrTitle"/>
          </p:nvPr>
        </p:nvSpPr>
        <p:spPr>
          <a:xfrm>
            <a:off x="567213" y="3314954"/>
            <a:ext cx="6428422" cy="224561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subTitle" idx="4"/>
          </p:nvPr>
        </p:nvSpPr>
        <p:spPr>
          <a:xfrm>
            <a:off x="1134427" y="5988304"/>
            <a:ext cx="5293995" cy="267335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/>
        <p:txBody>
          <a:bodyPr lIns="0" tIns="0" rIns="0" bIns="0"/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sz="half" idx="2"/>
          </p:nvPr>
        </p:nvSpPr>
        <p:spPr>
          <a:xfrm>
            <a:off x="378142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sz="half" idx="3"/>
          </p:nvPr>
        </p:nvSpPr>
        <p:spPr>
          <a:xfrm>
            <a:off x="3894867" y="2459482"/>
            <a:ext cx="3289839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6" name="Holder 6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7" name="Holder 7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title"/>
          </p:nvPr>
        </p:nvSpPr>
        <p:spPr/>
        <p:txBody>
          <a:bodyPr lIns="0" tIns="0" rIns="0" bIns="0"/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5" name="Holder 5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older 2"/>
          <p:cNvSpPr>
            <a:spLocks noGrp="1"/>
          </p:cNvSpPr>
          <p:nvPr>
            <p:ph type="ftr" sz="quarter" idx="5"/>
          </p:nvPr>
        </p:nvSpPr>
        <p:spPr/>
        <p:txBody>
          <a:bodyPr lIns="0" tIns="0" rIns="0" bIns="0"/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dt" sz="half" idx="6"/>
          </p:nvPr>
        </p:nvSpPr>
        <p:spPr/>
        <p:txBody>
          <a:bodyPr lIns="0" tIns="0" rIns="0" bIns="0"/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4" name="Holder 4"/>
          <p:cNvSpPr>
            <a:spLocks noGrp="1"/>
          </p:cNvSpPr>
          <p:nvPr>
            <p:ph type="sldNum" sz="quarter" idx="7"/>
          </p:nvPr>
        </p:nvSpPr>
        <p:spPr/>
        <p:txBody>
          <a:bodyPr lIns="0" tIns="0" rIns="0" bIns="0"/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image" Target="../media/image4.png"/><Relationship Id="rId4" Type="http://schemas.openxmlformats.org/officeDocument/2006/relationships/slideLayout" Target="../slideLayouts/slideLayout4.xml"/><Relationship Id="rId9" Type="http://schemas.openxmlformats.org/officeDocument/2006/relationships/image" Target="../media/image3.pn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6" name="bg object 16"/>
          <p:cNvPicPr/>
          <p:nvPr/>
        </p:nvPicPr>
        <p:blipFill>
          <a:blip r:embed="rId7" cstate="print"/>
          <a:stretch>
            <a:fillRect/>
          </a:stretch>
        </p:blipFill>
        <p:spPr>
          <a:xfrm>
            <a:off x="0" y="8964003"/>
            <a:ext cx="7559992" cy="1728000"/>
          </a:xfrm>
          <a:prstGeom prst="rect">
            <a:avLst/>
          </a:prstGeom>
        </p:spPr>
      </p:pic>
      <p:pic>
        <p:nvPicPr>
          <p:cNvPr id="17" name="bg object 17"/>
          <p:cNvPicPr/>
          <p:nvPr/>
        </p:nvPicPr>
        <p:blipFill>
          <a:blip r:embed="rId8" cstate="print"/>
          <a:stretch>
            <a:fillRect/>
          </a:stretch>
        </p:blipFill>
        <p:spPr>
          <a:xfrm>
            <a:off x="0" y="13"/>
            <a:ext cx="7559992" cy="3544405"/>
          </a:xfrm>
          <a:prstGeom prst="rect">
            <a:avLst/>
          </a:prstGeom>
        </p:spPr>
      </p:pic>
      <p:pic>
        <p:nvPicPr>
          <p:cNvPr id="18" name="bg object 18"/>
          <p:cNvPicPr/>
          <p:nvPr/>
        </p:nvPicPr>
        <p:blipFill>
          <a:blip r:embed="rId9" cstate="print"/>
          <a:stretch>
            <a:fillRect/>
          </a:stretch>
        </p:blipFill>
        <p:spPr>
          <a:xfrm>
            <a:off x="0" y="3546005"/>
            <a:ext cx="7559992" cy="5417997"/>
          </a:xfrm>
          <a:prstGeom prst="rect">
            <a:avLst/>
          </a:prstGeom>
        </p:spPr>
      </p:pic>
      <p:sp>
        <p:nvSpPr>
          <p:cNvPr id="19" name="bg object 19"/>
          <p:cNvSpPr/>
          <p:nvPr/>
        </p:nvSpPr>
        <p:spPr>
          <a:xfrm>
            <a:off x="0" y="3544417"/>
            <a:ext cx="7560309" cy="5418455"/>
          </a:xfrm>
          <a:custGeom>
            <a:avLst/>
            <a:gdLst/>
            <a:ahLst/>
            <a:cxnLst/>
            <a:rect l="l" t="t" r="r" b="b"/>
            <a:pathLst>
              <a:path w="7560309" h="5418455">
                <a:moveTo>
                  <a:pt x="0" y="0"/>
                </a:moveTo>
                <a:lnTo>
                  <a:pt x="7560005" y="0"/>
                </a:lnTo>
                <a:lnTo>
                  <a:pt x="7560005" y="5417997"/>
                </a:lnTo>
                <a:lnTo>
                  <a:pt x="0" y="5417997"/>
                </a:lnTo>
                <a:lnTo>
                  <a:pt x="0" y="0"/>
                </a:lnTo>
                <a:close/>
              </a:path>
            </a:pathLst>
          </a:custGeom>
          <a:solidFill>
            <a:srgbClr val="FAA633">
              <a:alpha val="5000"/>
            </a:srgbClr>
          </a:solidFill>
        </p:spPr>
        <p:txBody>
          <a:bodyPr wrap="square" lIns="0" tIns="0" rIns="0" bIns="0" rtlCol="0"/>
          <a:lstStyle/>
          <a:p>
            <a:endParaRPr/>
          </a:p>
        </p:txBody>
      </p:sp>
      <p:pic>
        <p:nvPicPr>
          <p:cNvPr id="20" name="bg object 20"/>
          <p:cNvPicPr/>
          <p:nvPr/>
        </p:nvPicPr>
        <p:blipFill>
          <a:blip r:embed="rId10" cstate="print"/>
          <a:stretch>
            <a:fillRect/>
          </a:stretch>
        </p:blipFill>
        <p:spPr>
          <a:xfrm>
            <a:off x="0" y="0"/>
            <a:ext cx="7559992" cy="3544379"/>
          </a:xfrm>
          <a:prstGeom prst="rect">
            <a:avLst/>
          </a:prstGeom>
        </p:spPr>
      </p:pic>
      <p:sp>
        <p:nvSpPr>
          <p:cNvPr id="2" name="Holder 2"/>
          <p:cNvSpPr>
            <a:spLocks noGrp="1"/>
          </p:cNvSpPr>
          <p:nvPr>
            <p:ph type="title"/>
          </p:nvPr>
        </p:nvSpPr>
        <p:spPr>
          <a:xfrm>
            <a:off x="355836" y="1033802"/>
            <a:ext cx="6679565" cy="2197735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cs typeface="ヒラギノ明朝 ProN W6"/>
              </a:defRPr>
            </a:lvl1pPr>
          </a:lstStyle>
          <a:p>
            <a:endParaRPr/>
          </a:p>
        </p:txBody>
      </p:sp>
      <p:sp>
        <p:nvSpPr>
          <p:cNvPr id="3" name="Holder 3"/>
          <p:cNvSpPr>
            <a:spLocks noGrp="1"/>
          </p:cNvSpPr>
          <p:nvPr>
            <p:ph type="body" idx="1"/>
          </p:nvPr>
        </p:nvSpPr>
        <p:spPr>
          <a:xfrm>
            <a:off x="378142" y="2459482"/>
            <a:ext cx="6806565" cy="7057644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>
              <a:defRPr/>
            </a:lvl1pPr>
          </a:lstStyle>
          <a:p>
            <a:endParaRPr/>
          </a:p>
        </p:txBody>
      </p:sp>
      <p:sp>
        <p:nvSpPr>
          <p:cNvPr id="4" name="Holder 4"/>
          <p:cNvSpPr>
            <a:spLocks noGrp="1"/>
          </p:cNvSpPr>
          <p:nvPr>
            <p:ph type="ftr" sz="quarter" idx="5"/>
          </p:nvPr>
        </p:nvSpPr>
        <p:spPr>
          <a:xfrm>
            <a:off x="2571369" y="9944862"/>
            <a:ext cx="2420112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ct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/>
          </a:p>
        </p:txBody>
      </p:sp>
      <p:sp>
        <p:nvSpPr>
          <p:cNvPr id="5" name="Holder 5"/>
          <p:cNvSpPr>
            <a:spLocks noGrp="1"/>
          </p:cNvSpPr>
          <p:nvPr>
            <p:ph type="dt" sz="half" idx="6"/>
          </p:nvPr>
        </p:nvSpPr>
        <p:spPr>
          <a:xfrm>
            <a:off x="37814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l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D8BD707-D9CF-40AE-B4C6-C98DA3205C09}" type="datetimeFigureOut">
              <a:rPr lang="en-US"/>
              <a:t>7/10/2025</a:t>
            </a:fld>
            <a:endParaRPr lang="en-US"/>
          </a:p>
        </p:txBody>
      </p:sp>
      <p:sp>
        <p:nvSpPr>
          <p:cNvPr id="6" name="Holder 6"/>
          <p:cNvSpPr>
            <a:spLocks noGrp="1"/>
          </p:cNvSpPr>
          <p:nvPr>
            <p:ph type="sldNum" sz="quarter" idx="7"/>
          </p:nvPr>
        </p:nvSpPr>
        <p:spPr>
          <a:xfrm>
            <a:off x="5445252" y="9944862"/>
            <a:ext cx="1739455" cy="534670"/>
          </a:xfrm>
          <a:prstGeom prst="rect">
            <a:avLst/>
          </a:prstGeom>
        </p:spPr>
        <p:txBody>
          <a:bodyPr wrap="square" lIns="0" tIns="0" rIns="0" bIns="0">
            <a:spAutoFit/>
          </a:bodyPr>
          <a:lstStyle>
            <a:lvl1pPr algn="r">
              <a:defRPr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F15528-21DE-4FAA-801E-634DDDAF4B2B}" type="slidenum">
              <a:t>‹#›</a:t>
            </a:fld>
            <a:endParaRPr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</p:sldLayoutIdLst>
  <p:txStyles>
    <p:titleStyle>
      <a:lvl1pPr>
        <a:defRPr>
          <a:latin typeface="+mj-lt"/>
          <a:ea typeface="+mj-ea"/>
          <a:cs typeface="+mj-cs"/>
        </a:defRPr>
      </a:lvl1pPr>
    </p:titleStyle>
    <p:body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bodyStyle>
    <p:otherStyle>
      <a:lvl1pPr marL="0">
        <a:defRPr>
          <a:latin typeface="+mn-lt"/>
          <a:ea typeface="+mn-ea"/>
          <a:cs typeface="+mn-cs"/>
        </a:defRPr>
      </a:lvl1pPr>
      <a:lvl2pPr marL="457200">
        <a:defRPr>
          <a:latin typeface="+mn-lt"/>
          <a:ea typeface="+mn-ea"/>
          <a:cs typeface="+mn-cs"/>
        </a:defRPr>
      </a:lvl2pPr>
      <a:lvl3pPr marL="914400">
        <a:defRPr>
          <a:latin typeface="+mn-lt"/>
          <a:ea typeface="+mn-ea"/>
          <a:cs typeface="+mn-cs"/>
        </a:defRPr>
      </a:lvl3pPr>
      <a:lvl4pPr marL="1371600">
        <a:defRPr>
          <a:latin typeface="+mn-lt"/>
          <a:ea typeface="+mn-ea"/>
          <a:cs typeface="+mn-cs"/>
        </a:defRPr>
      </a:lvl4pPr>
      <a:lvl5pPr marL="1828800">
        <a:defRPr>
          <a:latin typeface="+mn-lt"/>
          <a:ea typeface="+mn-ea"/>
          <a:cs typeface="+mn-cs"/>
        </a:defRPr>
      </a:lvl5pPr>
      <a:lvl6pPr marL="2286000">
        <a:defRPr>
          <a:latin typeface="+mn-lt"/>
          <a:ea typeface="+mn-ea"/>
          <a:cs typeface="+mn-cs"/>
        </a:defRPr>
      </a:lvl6pPr>
      <a:lvl7pPr marL="2743200">
        <a:defRPr>
          <a:latin typeface="+mn-lt"/>
          <a:ea typeface="+mn-ea"/>
          <a:cs typeface="+mn-cs"/>
        </a:defRPr>
      </a:lvl7pPr>
      <a:lvl8pPr marL="3200400">
        <a:defRPr>
          <a:latin typeface="+mn-lt"/>
          <a:ea typeface="+mn-ea"/>
          <a:cs typeface="+mn-cs"/>
        </a:defRPr>
      </a:lvl8pPr>
      <a:lvl9pPr marL="3657600">
        <a:defRPr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11.png"/><Relationship Id="rId3" Type="http://schemas.openxmlformats.org/officeDocument/2006/relationships/image" Target="../media/image6.png"/><Relationship Id="rId7" Type="http://schemas.openxmlformats.org/officeDocument/2006/relationships/image" Target="../media/image10.gif"/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9.png"/><Relationship Id="rId5" Type="http://schemas.openxmlformats.org/officeDocument/2006/relationships/image" Target="../media/image8.png"/><Relationship Id="rId4" Type="http://schemas.openxmlformats.org/officeDocument/2006/relationships/image" Target="../media/image7.gif"/><Relationship Id="rId9" Type="http://schemas.openxmlformats.org/officeDocument/2006/relationships/image" Target="../media/image12.gi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object 8"/>
          <p:cNvSpPr/>
          <p:nvPr/>
        </p:nvSpPr>
        <p:spPr>
          <a:xfrm>
            <a:off x="540000" y="9612002"/>
            <a:ext cx="5472430" cy="0"/>
          </a:xfrm>
          <a:custGeom>
            <a:avLst/>
            <a:gdLst/>
            <a:ahLst/>
            <a:cxnLst/>
            <a:rect l="l" t="t" r="r" b="b"/>
            <a:pathLst>
              <a:path w="5472430">
                <a:moveTo>
                  <a:pt x="0" y="0"/>
                </a:moveTo>
                <a:lnTo>
                  <a:pt x="5471998" y="0"/>
                </a:lnTo>
              </a:path>
            </a:pathLst>
          </a:custGeom>
          <a:ln w="14262">
            <a:solidFill>
              <a:srgbClr val="FFFFFF"/>
            </a:solidFill>
          </a:ln>
        </p:spPr>
        <p:txBody>
          <a:bodyPr wrap="square" lIns="0" tIns="0" rIns="0" bIns="0" rtlCol="0"/>
          <a:lstStyle/>
          <a:p>
            <a:endParaRPr>
              <a:latin typeface="BIZ UDPゴシック" panose="020B0400000000000000" pitchFamily="50" charset="-128"/>
              <a:ea typeface="BIZ UDPゴシック" panose="020B0400000000000000" pitchFamily="50" charset="-128"/>
            </a:endParaRPr>
          </a:p>
        </p:txBody>
      </p:sp>
      <p:sp>
        <p:nvSpPr>
          <p:cNvPr id="9" name="object 9"/>
          <p:cNvSpPr txBox="1"/>
          <p:nvPr/>
        </p:nvSpPr>
        <p:spPr>
          <a:xfrm>
            <a:off x="523726" y="9184932"/>
            <a:ext cx="3123796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JTB</a:t>
            </a:r>
            <a:r>
              <a:rPr lang="ja-JP" altLang="en-US" sz="24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ららぽーと横</a:t>
            </a:r>
            <a:r>
              <a:rPr sz="2400" b="1" dirty="0" err="1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浜店</a:t>
            </a:r>
            <a:endParaRPr sz="24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0" name="object 10"/>
          <p:cNvSpPr txBox="1"/>
          <p:nvPr/>
        </p:nvSpPr>
        <p:spPr>
          <a:xfrm>
            <a:off x="577850" y="9600020"/>
            <a:ext cx="4876800" cy="980139"/>
          </a:xfrm>
          <a:prstGeom prst="rect">
            <a:avLst/>
          </a:prstGeom>
        </p:spPr>
        <p:txBody>
          <a:bodyPr vert="horz" wrap="square" lIns="0" tIns="61594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484"/>
              </a:spcBef>
            </a:pPr>
            <a:r>
              <a:rPr sz="16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TEL:045-</a:t>
            </a:r>
            <a:r>
              <a:rPr lang="en-US" altLang="ja-JP" sz="16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523-4976</a:t>
            </a:r>
            <a:endParaRPr sz="16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sz="900" b="1" dirty="0" err="1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営業時間</a:t>
            </a: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 </a:t>
            </a:r>
            <a:r>
              <a:rPr sz="900" b="1" dirty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10：00～</a:t>
            </a:r>
            <a:r>
              <a:rPr sz="900" b="1" dirty="0" smtClean="0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20：00</a:t>
            </a:r>
            <a:endParaRPr lang="en-US" sz="900" b="1" dirty="0" smtClean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ja-JP" altLang="en-US" sz="900" dirty="0">
                <a:solidFill>
                  <a:schemeClr val="bg1"/>
                </a:solidFill>
              </a:rPr>
              <a:t>受付終了</a:t>
            </a:r>
            <a:r>
              <a:rPr lang="ja-JP" altLang="en-US" sz="900" dirty="0" smtClean="0">
                <a:solidFill>
                  <a:schemeClr val="bg1"/>
                </a:solidFill>
              </a:rPr>
              <a:t>時間</a:t>
            </a:r>
            <a:r>
              <a:rPr lang="en-US" altLang="ja-JP" sz="900" dirty="0" smtClean="0">
                <a:solidFill>
                  <a:schemeClr val="bg1"/>
                </a:solidFill>
              </a:rPr>
              <a:t>18:30</a:t>
            </a: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ja-JP" altLang="en-US" sz="900" dirty="0" smtClean="0">
                <a:solidFill>
                  <a:schemeClr val="bg1"/>
                </a:solidFill>
              </a:rPr>
              <a:t>当日</a:t>
            </a:r>
            <a:r>
              <a:rPr lang="ja-JP" altLang="en-US" sz="900" dirty="0">
                <a:solidFill>
                  <a:schemeClr val="bg1"/>
                </a:solidFill>
              </a:rPr>
              <a:t>の順番待ち組数が上限に達した場合は</a:t>
            </a:r>
            <a:r>
              <a:rPr lang="en-US" altLang="ja-JP" sz="900" dirty="0">
                <a:solidFill>
                  <a:schemeClr val="bg1"/>
                </a:solidFill>
              </a:rPr>
              <a:t>18:30</a:t>
            </a:r>
            <a:r>
              <a:rPr lang="ja-JP" altLang="en-US" sz="900" dirty="0">
                <a:solidFill>
                  <a:schemeClr val="bg1"/>
                </a:solidFill>
              </a:rPr>
              <a:t>よりも前に受付を締め切る場合がございます</a:t>
            </a:r>
            <a:endParaRPr lang="en-US" sz="900" b="1" dirty="0" smtClean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  <a:p>
            <a:pPr marL="23495" marR="5080">
              <a:lnSpc>
                <a:spcPct val="111600"/>
              </a:lnSpc>
              <a:spcBef>
                <a:spcPts val="95"/>
              </a:spcBef>
            </a:pPr>
            <a:r>
              <a:rPr lang="en-US" altLang="ja-JP" sz="900" dirty="0">
                <a:solidFill>
                  <a:schemeClr val="bg1"/>
                </a:solidFill>
              </a:rPr>
              <a:t>19</a:t>
            </a:r>
            <a:r>
              <a:rPr lang="ja-JP" altLang="en-US" sz="900" dirty="0">
                <a:solidFill>
                  <a:schemeClr val="bg1"/>
                </a:solidFill>
              </a:rPr>
              <a:t>：</a:t>
            </a:r>
            <a:r>
              <a:rPr lang="en-US" altLang="ja-JP" sz="900" dirty="0">
                <a:solidFill>
                  <a:schemeClr val="bg1"/>
                </a:solidFill>
              </a:rPr>
              <a:t>00</a:t>
            </a:r>
            <a:r>
              <a:rPr lang="ja-JP" altLang="en-US" sz="900" dirty="0">
                <a:solidFill>
                  <a:schemeClr val="bg1"/>
                </a:solidFill>
              </a:rPr>
              <a:t>～</a:t>
            </a:r>
            <a:r>
              <a:rPr lang="en-US" altLang="ja-JP" sz="900" dirty="0">
                <a:solidFill>
                  <a:schemeClr val="bg1"/>
                </a:solidFill>
              </a:rPr>
              <a:t>20</a:t>
            </a:r>
            <a:r>
              <a:rPr lang="ja-JP" altLang="en-US" sz="900" dirty="0">
                <a:solidFill>
                  <a:schemeClr val="bg1"/>
                </a:solidFill>
              </a:rPr>
              <a:t>：</a:t>
            </a:r>
            <a:r>
              <a:rPr lang="en-US" altLang="ja-JP" sz="900" dirty="0">
                <a:solidFill>
                  <a:schemeClr val="bg1"/>
                </a:solidFill>
              </a:rPr>
              <a:t>00</a:t>
            </a:r>
            <a:r>
              <a:rPr lang="ja-JP" altLang="en-US" sz="900" dirty="0">
                <a:solidFill>
                  <a:schemeClr val="bg1"/>
                </a:solidFill>
              </a:rPr>
              <a:t>は店頭でのリモート対応と</a:t>
            </a:r>
            <a:r>
              <a:rPr lang="ja-JP" altLang="en-US" sz="900" dirty="0" smtClean="0">
                <a:solidFill>
                  <a:schemeClr val="bg1"/>
                </a:solidFill>
              </a:rPr>
              <a:t>なります</a:t>
            </a:r>
            <a:r>
              <a:rPr sz="900" b="1" dirty="0" smtClean="0">
                <a:solidFill>
                  <a:schemeClr val="bg1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 </a:t>
            </a:r>
            <a:endParaRPr sz="900" dirty="0">
              <a:solidFill>
                <a:schemeClr val="bg1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11" name="object 11"/>
          <p:cNvSpPr txBox="1">
            <a:spLocks noGrp="1"/>
          </p:cNvSpPr>
          <p:nvPr>
            <p:ph type="title"/>
          </p:nvPr>
        </p:nvSpPr>
        <p:spPr>
          <a:xfrm>
            <a:off x="1021445" y="1739141"/>
            <a:ext cx="6538560" cy="1698670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/>
          <a:p>
            <a:pPr marL="184150" marR="5080" algn="just">
              <a:lnSpc>
                <a:spcPct val="118100"/>
              </a:lnSpc>
              <a:spcBef>
                <a:spcPts val="365"/>
              </a:spcBef>
            </a:pPr>
            <a:r>
              <a:rPr lang="ja-JP" altLang="en-US" sz="8000" dirty="0" smtClean="0">
                <a:solidFill>
                  <a:srgbClr val="002060"/>
                </a:solidFill>
                <a:latin typeface="HGS創英角ﾎﾟｯﾌﾟ体" panose="040B0A00000000000000" pitchFamily="50" charset="-128"/>
                <a:ea typeface="HGS創英角ﾎﾟｯﾌﾟ体" panose="040B0A00000000000000" pitchFamily="50" charset="-128"/>
                <a:cs typeface="ヒラギノ明朝 ProN W3"/>
              </a:rPr>
              <a:t>沖縄イベント</a:t>
            </a:r>
            <a:endParaRPr sz="8000" dirty="0">
              <a:solidFill>
                <a:srgbClr val="002060"/>
              </a:solidFill>
              <a:latin typeface="HGS創英角ﾎﾟｯﾌﾟ体" panose="040B0A00000000000000" pitchFamily="50" charset="-128"/>
              <a:ea typeface="HGS創英角ﾎﾟｯﾌﾟ体" panose="040B0A00000000000000" pitchFamily="50" charset="-128"/>
              <a:cs typeface="ヒラギノ明朝 ProN W3"/>
            </a:endParaRPr>
          </a:p>
        </p:txBody>
      </p:sp>
      <p:pic>
        <p:nvPicPr>
          <p:cNvPr id="24" name="object 24"/>
          <p:cNvPicPr/>
          <p:nvPr/>
        </p:nvPicPr>
        <p:blipFill>
          <a:blip r:embed="rId2" cstate="print"/>
          <a:stretch>
            <a:fillRect/>
          </a:stretch>
        </p:blipFill>
        <p:spPr>
          <a:xfrm>
            <a:off x="0" y="8188164"/>
            <a:ext cx="3647522" cy="1106284"/>
          </a:xfrm>
          <a:prstGeom prst="rect">
            <a:avLst/>
          </a:prstGeom>
        </p:spPr>
      </p:pic>
      <p:pic>
        <p:nvPicPr>
          <p:cNvPr id="25" name="object 25"/>
          <p:cNvPicPr/>
          <p:nvPr/>
        </p:nvPicPr>
        <p:blipFill>
          <a:blip r:embed="rId3" cstate="print"/>
          <a:stretch>
            <a:fillRect/>
          </a:stretch>
        </p:blipFill>
        <p:spPr>
          <a:xfrm flipV="1">
            <a:off x="120650" y="8319071"/>
            <a:ext cx="3276600" cy="815474"/>
          </a:xfrm>
          <a:prstGeom prst="rect">
            <a:avLst/>
          </a:prstGeom>
        </p:spPr>
      </p:pic>
      <p:sp>
        <p:nvSpPr>
          <p:cNvPr id="26" name="object 26"/>
          <p:cNvSpPr txBox="1"/>
          <p:nvPr/>
        </p:nvSpPr>
        <p:spPr>
          <a:xfrm>
            <a:off x="378526" y="8527729"/>
            <a:ext cx="2942524" cy="382156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ヒラギノ明朝 ProN W6"/>
              </a:rPr>
              <a:t>ららぽーと横浜</a:t>
            </a:r>
            <a:r>
              <a:rPr lang="ja-JP" altLang="en-US" sz="2400" dirty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ヒラギノ明朝 ProN W6"/>
              </a:rPr>
              <a:t>３</a:t>
            </a:r>
            <a:r>
              <a:rPr lang="ja-JP" altLang="en-US" sz="2400" dirty="0" smtClean="0">
                <a:latin typeface="HG創英角ﾎﾟｯﾌﾟ体" panose="040B0A09000000000000" pitchFamily="49" charset="-128"/>
                <a:ea typeface="HG創英角ﾎﾟｯﾌﾟ体" panose="040B0A09000000000000" pitchFamily="49" charset="-128"/>
                <a:cs typeface="ヒラギノ明朝 ProN W6"/>
              </a:rPr>
              <a:t>階</a:t>
            </a:r>
            <a:endParaRPr sz="2400" dirty="0">
              <a:latin typeface="HG創英角ﾎﾟｯﾌﾟ体" panose="040B0A09000000000000" pitchFamily="49" charset="-128"/>
              <a:ea typeface="HG創英角ﾎﾟｯﾌﾟ体" panose="040B0A09000000000000" pitchFamily="49" charset="-128"/>
              <a:cs typeface="ヒラギノ明朝 ProN W6"/>
            </a:endParaRPr>
          </a:p>
        </p:txBody>
      </p:sp>
      <p:sp>
        <p:nvSpPr>
          <p:cNvPr id="27" name="object 27"/>
          <p:cNvSpPr txBox="1"/>
          <p:nvPr/>
        </p:nvSpPr>
        <p:spPr>
          <a:xfrm>
            <a:off x="425526" y="300412"/>
            <a:ext cx="6172124" cy="505267"/>
          </a:xfrm>
          <a:prstGeom prst="rect">
            <a:avLst/>
          </a:prstGeom>
        </p:spPr>
        <p:txBody>
          <a:bodyPr vert="horz" wrap="square" lIns="0" tIns="12700" rIns="0" bIns="0" rtlCol="0">
            <a:spAutoFit/>
          </a:bodyPr>
          <a:lstStyle/>
          <a:p>
            <a:pPr marL="12700">
              <a:lnSpc>
                <a:spcPct val="100000"/>
              </a:lnSpc>
              <a:spcBef>
                <a:spcPts val="100"/>
              </a:spcBef>
            </a:pPr>
            <a:r>
              <a:rPr lang="ja-JP" altLang="en-US" sz="3200" b="1" dirty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７／</a:t>
            </a:r>
            <a:r>
              <a:rPr lang="ja-JP" altLang="en-US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２６</a:t>
            </a:r>
            <a:r>
              <a:rPr lang="en-US" altLang="ja-JP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(</a:t>
            </a:r>
            <a:r>
              <a:rPr lang="ja-JP" altLang="en-US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土</a:t>
            </a:r>
            <a:r>
              <a:rPr lang="en-US" altLang="ja-JP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)</a:t>
            </a:r>
            <a:r>
              <a:rPr lang="ja-JP" altLang="en-US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・</a:t>
            </a:r>
            <a:r>
              <a:rPr lang="en-US" altLang="ja-JP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7/27(</a:t>
            </a:r>
            <a:r>
              <a:rPr lang="ja-JP" altLang="en-US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日</a:t>
            </a:r>
            <a:r>
              <a:rPr lang="en-US" altLang="ja-JP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)</a:t>
            </a:r>
            <a:r>
              <a:rPr lang="ja-JP" altLang="en-US" sz="3200" b="1" dirty="0" smtClean="0">
                <a:solidFill>
                  <a:srgbClr val="00206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6"/>
              </a:rPr>
              <a:t>開催！！</a:t>
            </a:r>
            <a:endParaRPr sz="3200" dirty="0">
              <a:solidFill>
                <a:srgbClr val="00206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sp>
        <p:nvSpPr>
          <p:cNvPr id="3" name="object 15">
            <a:extLst>
              <a:ext uri="{FF2B5EF4-FFF2-40B4-BE49-F238E27FC236}">
                <a16:creationId xmlns:a16="http://schemas.microsoft.com/office/drawing/2014/main" id="{B376D12F-C26D-03F5-2A1A-678F1EAEB1AE}"/>
              </a:ext>
            </a:extLst>
          </p:cNvPr>
          <p:cNvSpPr txBox="1"/>
          <p:nvPr/>
        </p:nvSpPr>
        <p:spPr>
          <a:xfrm>
            <a:off x="6299999" y="9305825"/>
            <a:ext cx="704308" cy="305853"/>
          </a:xfrm>
          <a:prstGeom prst="rect">
            <a:avLst/>
          </a:prstGeom>
        </p:spPr>
        <p:txBody>
          <a:bodyPr vert="horz" wrap="square" lIns="0" tIns="23495" rIns="0" bIns="0" rtlCol="0">
            <a:spAutoFit/>
          </a:bodyPr>
          <a:lstStyle/>
          <a:p>
            <a:pPr marL="12700" marR="5080" indent="94615" algn="ctr">
              <a:lnSpc>
                <a:spcPts val="1019"/>
              </a:lnSpc>
              <a:spcBef>
                <a:spcPts val="185"/>
              </a:spcBef>
            </a:pPr>
            <a:r>
              <a:rPr sz="900" dirty="0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詳細は</a:t>
            </a:r>
            <a:endParaRPr lang="en-US" sz="900" dirty="0">
              <a:solidFill>
                <a:srgbClr val="FFFFFF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marL="12700" marR="5080" indent="94615" algn="ctr">
              <a:lnSpc>
                <a:spcPts val="1019"/>
              </a:lnSpc>
              <a:spcBef>
                <a:spcPts val="185"/>
              </a:spcBef>
            </a:pPr>
            <a:r>
              <a:rPr sz="900" dirty="0" err="1">
                <a:solidFill>
                  <a:srgbClr val="FFFFFF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こちらから</a:t>
            </a:r>
            <a:endParaRPr sz="900" dirty="0"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sp>
        <p:nvSpPr>
          <p:cNvPr id="14" name="object 16">
            <a:extLst>
              <a:ext uri="{FF2B5EF4-FFF2-40B4-BE49-F238E27FC236}">
                <a16:creationId xmlns:a16="http://schemas.microsoft.com/office/drawing/2014/main" id="{F756FBA3-9120-8593-2B0D-4E4B35F2E7B0}"/>
              </a:ext>
            </a:extLst>
          </p:cNvPr>
          <p:cNvSpPr txBox="1">
            <a:spLocks/>
          </p:cNvSpPr>
          <p:nvPr/>
        </p:nvSpPr>
        <p:spPr>
          <a:xfrm>
            <a:off x="6324120" y="9660952"/>
            <a:ext cx="720000" cy="720000"/>
          </a:xfrm>
          <a:prstGeom prst="rect">
            <a:avLst/>
          </a:prstGeom>
          <a:solidFill>
            <a:srgbClr val="D1D3D4"/>
          </a:solidFill>
        </p:spPr>
        <p:txBody>
          <a:bodyPr vert="horz" wrap="none" lIns="0" tIns="0" rIns="0" bIns="0" numCol="1" rtlCol="0" anchor="ctr" anchorCtr="0">
            <a:noAutofit/>
          </a:bodyPr>
          <a:lstStyle/>
          <a:p>
            <a:pPr marL="71755" marR="60325" indent="182245" algn="l">
              <a:lnSpc>
                <a:spcPct val="100000"/>
              </a:lnSpc>
            </a:pPr>
            <a:endParaRPr lang="ja-JP" altLang="en-US" sz="800" dirty="0">
              <a:solidFill>
                <a:srgbClr val="231F2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6"/>
            </a:endParaRPr>
          </a:p>
        </p:txBody>
      </p:sp>
      <p:pic>
        <p:nvPicPr>
          <p:cNvPr id="19" name="図 18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608930" y="1050246"/>
            <a:ext cx="2763299" cy="1164602"/>
          </a:xfrm>
          <a:prstGeom prst="rect">
            <a:avLst/>
          </a:prstGeom>
        </p:spPr>
      </p:pic>
      <p:sp>
        <p:nvSpPr>
          <p:cNvPr id="23" name="円形吹き出し 22"/>
          <p:cNvSpPr/>
          <p:nvPr/>
        </p:nvSpPr>
        <p:spPr>
          <a:xfrm>
            <a:off x="199594" y="997388"/>
            <a:ext cx="2448676" cy="1153849"/>
          </a:xfrm>
          <a:prstGeom prst="wedgeEllipseCallout">
            <a:avLst>
              <a:gd name="adj1" fmla="val 45274"/>
              <a:gd name="adj2" fmla="val 50092"/>
            </a:avLst>
          </a:prstGeom>
          <a:solidFill>
            <a:srgbClr val="FFFF00"/>
          </a:solidFill>
          <a:ln>
            <a:solidFill>
              <a:srgbClr val="FFFF00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kumimoji="1" lang="ja-JP" altLang="en-US"/>
          </a:p>
        </p:txBody>
      </p:sp>
      <p:sp>
        <p:nvSpPr>
          <p:cNvPr id="36" name="object 11"/>
          <p:cNvSpPr txBox="1">
            <a:spLocks/>
          </p:cNvSpPr>
          <p:nvPr/>
        </p:nvSpPr>
        <p:spPr>
          <a:xfrm>
            <a:off x="329692" y="608674"/>
            <a:ext cx="2485495" cy="1364028"/>
          </a:xfrm>
          <a:prstGeom prst="rect">
            <a:avLst/>
          </a:prstGeom>
        </p:spPr>
        <p:txBody>
          <a:bodyPr vert="horz" wrap="square" lIns="0" tIns="431800" rIns="0" bIns="0" rtlCol="0">
            <a:spAutoFit/>
          </a:bodyPr>
          <a:lstStyle>
            <a:lvl1pPr>
              <a:defRPr sz="6000" b="1" i="0">
                <a:solidFill>
                  <a:schemeClr val="bg1"/>
                </a:solidFill>
                <a:latin typeface="ヒラギノ明朝 ProN W6"/>
                <a:ea typeface="+mj-ea"/>
                <a:cs typeface="ヒラギノ明朝 ProN W6"/>
              </a:defRPr>
            </a:lvl1pPr>
          </a:lstStyle>
          <a:p>
            <a:pPr marL="184150" marR="5080" algn="just">
              <a:lnSpc>
                <a:spcPct val="118100"/>
              </a:lnSpc>
              <a:spcBef>
                <a:spcPts val="365"/>
              </a:spcBef>
            </a:pPr>
            <a:r>
              <a:rPr lang="ja-JP" altLang="en-US" dirty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夏</a:t>
            </a:r>
            <a:r>
              <a:rPr lang="ja-JP" altLang="en-US" dirty="0" smtClean="0">
                <a:solidFill>
                  <a:srgbClr val="0070C0"/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旅！</a:t>
            </a:r>
            <a:endParaRPr lang="ja-JP" altLang="en-US" dirty="0">
              <a:solidFill>
                <a:srgbClr val="0070C0"/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37" name="図 36" descr="https://qr.quel.jp/tmp/a56a019bd6c324e65b9c89316ad024e011463960.png"/>
          <p:cNvPicPr/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6324120" y="9670871"/>
            <a:ext cx="737965" cy="710081"/>
          </a:xfrm>
          <a:prstGeom prst="rect">
            <a:avLst/>
          </a:prstGeom>
          <a:noFill/>
          <a:ln>
            <a:noFill/>
          </a:ln>
        </p:spPr>
      </p:pic>
      <p:pic>
        <p:nvPicPr>
          <p:cNvPr id="39" name="object 28"/>
          <p:cNvPicPr/>
          <p:nvPr/>
        </p:nvPicPr>
        <p:blipFill>
          <a:blip r:embed="rId6" cstate="print"/>
          <a:stretch>
            <a:fillRect/>
          </a:stretch>
        </p:blipFill>
        <p:spPr>
          <a:xfrm>
            <a:off x="1021445" y="4069753"/>
            <a:ext cx="6479997" cy="1886547"/>
          </a:xfrm>
          <a:prstGeom prst="rect">
            <a:avLst/>
          </a:prstGeom>
        </p:spPr>
      </p:pic>
      <p:pic>
        <p:nvPicPr>
          <p:cNvPr id="38" name="図 37" descr="C:\Users\U3540N0005\AppData\Local\Temp\aa598a89-fe59-430e-8010-fc0099f6c064_domestic_18.zip.064\domestic_18.gif"/>
          <p:cNvPicPr/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 rot="19316711">
            <a:off x="-4263" y="3368034"/>
            <a:ext cx="1869440" cy="2627907"/>
          </a:xfrm>
          <a:prstGeom prst="rect">
            <a:avLst/>
          </a:prstGeom>
          <a:noFill/>
          <a:ln>
            <a:noFill/>
          </a:ln>
        </p:spPr>
      </p:pic>
      <p:sp>
        <p:nvSpPr>
          <p:cNvPr id="40" name="object 29"/>
          <p:cNvSpPr txBox="1"/>
          <p:nvPr/>
        </p:nvSpPr>
        <p:spPr>
          <a:xfrm>
            <a:off x="2178050" y="4266809"/>
            <a:ext cx="4645300" cy="1415131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 algn="l">
              <a:lnSpc>
                <a:spcPct val="100000"/>
              </a:lnSpc>
              <a:spcBef>
                <a:spcPts val="445"/>
              </a:spcBef>
            </a:pPr>
            <a:r>
              <a:rPr lang="ja-JP" altLang="en-US" sz="3200" b="1" u="sng" dirty="0" smtClean="0">
                <a:solidFill>
                  <a:schemeClr val="accent6">
                    <a:lumMod val="40000"/>
                    <a:lumOff val="6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ハズレなし！！</a:t>
            </a:r>
            <a:endParaRPr lang="en-US" altLang="ja-JP" sz="3200" b="1" u="sng" dirty="0" smtClean="0">
              <a:solidFill>
                <a:schemeClr val="accent6">
                  <a:lumMod val="40000"/>
                  <a:lumOff val="6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algn="l">
              <a:lnSpc>
                <a:spcPct val="100000"/>
              </a:lnSpc>
              <a:spcBef>
                <a:spcPts val="445"/>
              </a:spcBef>
            </a:pPr>
            <a:r>
              <a:rPr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ご旅行をお申し込みのお客様に</a:t>
            </a:r>
            <a:endParaRPr lang="en-US" altLang="ja-JP" sz="2400" b="1" dirty="0" smtClean="0">
              <a:solidFill>
                <a:schemeClr val="accent6">
                  <a:lumMod val="60000"/>
                  <a:lumOff val="4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  <a:p>
            <a:pPr algn="l">
              <a:lnSpc>
                <a:spcPct val="100000"/>
              </a:lnSpc>
              <a:spcBef>
                <a:spcPts val="445"/>
              </a:spcBef>
            </a:pPr>
            <a:r>
              <a:rPr lang="ja-JP" altLang="en-US" sz="2400" b="1" dirty="0" smtClean="0">
                <a:solidFill>
                  <a:schemeClr val="accent6">
                    <a:lumMod val="60000"/>
                    <a:lumOff val="40000"/>
                  </a:schemeClr>
                </a:solidFill>
                <a:latin typeface="BIZ UDPゴシック" panose="020B0400000000000000" pitchFamily="50" charset="-128"/>
                <a:ea typeface="BIZ UDPゴシック" panose="020B0400000000000000" pitchFamily="50" charset="-128"/>
                <a:cs typeface="ヒラギノ明朝 ProN W3"/>
              </a:rPr>
              <a:t>おたのしみくじをご用意！！</a:t>
            </a:r>
            <a:endParaRPr sz="2400" b="1" dirty="0">
              <a:solidFill>
                <a:schemeClr val="accent6">
                  <a:lumMod val="60000"/>
                  <a:lumOff val="40000"/>
                </a:schemeClr>
              </a:solidFill>
              <a:latin typeface="BIZ UDPゴシック" panose="020B0400000000000000" pitchFamily="50" charset="-128"/>
              <a:ea typeface="BIZ UDPゴシック" panose="020B0400000000000000" pitchFamily="50" charset="-128"/>
              <a:cs typeface="ヒラギノ明朝 ProN W3"/>
            </a:endParaRPr>
          </a:p>
        </p:txBody>
      </p:sp>
      <p:pic>
        <p:nvPicPr>
          <p:cNvPr id="46" name="object 34"/>
          <p:cNvPicPr/>
          <p:nvPr/>
        </p:nvPicPr>
        <p:blipFill>
          <a:blip r:embed="rId8" cstate="print"/>
          <a:stretch>
            <a:fillRect/>
          </a:stretch>
        </p:blipFill>
        <p:spPr>
          <a:xfrm rot="10800000">
            <a:off x="199593" y="6318893"/>
            <a:ext cx="6100405" cy="1709365"/>
          </a:xfrm>
          <a:prstGeom prst="rect">
            <a:avLst/>
          </a:prstGeom>
        </p:spPr>
      </p:pic>
      <p:pic>
        <p:nvPicPr>
          <p:cNvPr id="47" name="図 46" descr="C:\Users\U3540N0005\AppData\Local\Temp\cb719968-5a8d-4a9c-8300-99014aa05705_170.zip.705\170.gif"/>
          <p:cNvPicPr/>
          <p:nvPr/>
        </p:nvPicPr>
        <p:blipFill>
          <a:blip r:embed="rId9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905398" y="6153178"/>
            <a:ext cx="3466831" cy="2478686"/>
          </a:xfrm>
          <a:prstGeom prst="rect">
            <a:avLst/>
          </a:prstGeom>
          <a:noFill/>
          <a:ln>
            <a:noFill/>
          </a:ln>
        </p:spPr>
      </p:pic>
      <p:sp>
        <p:nvSpPr>
          <p:cNvPr id="50" name="object 29"/>
          <p:cNvSpPr txBox="1"/>
          <p:nvPr/>
        </p:nvSpPr>
        <p:spPr>
          <a:xfrm>
            <a:off x="280901" y="6346348"/>
            <a:ext cx="4645025" cy="2297424"/>
          </a:xfrm>
          <a:prstGeom prst="rect">
            <a:avLst/>
          </a:prstGeom>
        </p:spPr>
        <p:txBody>
          <a:bodyPr vert="horz" wrap="square" lIns="0" tIns="80645" rIns="0" bIns="0" rtlCol="0">
            <a:spAutoFit/>
          </a:bodyPr>
          <a:lstStyle/>
          <a:p>
            <a:pPr>
              <a:spcBef>
                <a:spcPts val="445"/>
              </a:spcBef>
              <a:spcAft>
                <a:spcPts val="0"/>
              </a:spcAft>
            </a:pPr>
            <a:r>
              <a:rPr lang="ja-JP" altLang="en-US" sz="2400" b="1" u="sng" dirty="0" smtClean="0">
                <a:solidFill>
                  <a:srgbClr val="7030A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沖縄旅行申込特典もご用意！</a:t>
            </a:r>
            <a:endParaRPr lang="en-US" altLang="ja-JP" sz="2400" b="1" u="sng" dirty="0" smtClean="0">
              <a:solidFill>
                <a:srgbClr val="7030A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7030A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観光資料等ご用意！</a:t>
            </a:r>
            <a:endParaRPr lang="en-US" altLang="ja-JP" sz="1400" b="1" dirty="0" smtClean="0">
              <a:solidFill>
                <a:srgbClr val="7030A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7030A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沖縄気分満載でご来店お待ちしております</a:t>
            </a:r>
            <a:endParaRPr lang="en-US" altLang="ja-JP" sz="1400" b="1" dirty="0" smtClean="0">
              <a:solidFill>
                <a:srgbClr val="7030A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endParaRPr lang="en-US" altLang="ja-JP" sz="1400" b="1" dirty="0">
              <a:solidFill>
                <a:srgbClr val="7030A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r>
              <a:rPr lang="ja-JP" altLang="en-US" sz="1400" b="1" dirty="0" smtClean="0">
                <a:solidFill>
                  <a:srgbClr val="7030A0"/>
                </a:solidFill>
                <a:latin typeface="ＭＳ Ｐゴシック" panose="020B0600070205080204" pitchFamily="50" charset="-128"/>
                <a:ea typeface="BIZ UDPゴシック" panose="020B0400000000000000" pitchFamily="50" charset="-128"/>
                <a:cs typeface="ＭＳ Ｐゴシック" panose="020B0600070205080204" pitchFamily="50" charset="-128"/>
              </a:rPr>
              <a:t>２日間限定で沖縄旅行の来店予約も受付中です！</a:t>
            </a:r>
            <a:endParaRPr lang="en-US" altLang="ja-JP" sz="1400" b="1" dirty="0" smtClean="0">
              <a:solidFill>
                <a:srgbClr val="7030A0"/>
              </a:solidFill>
              <a:latin typeface="ＭＳ Ｐゴシック" panose="020B0600070205080204" pitchFamily="50" charset="-128"/>
              <a:ea typeface="BIZ UDPゴシック" panose="020B0400000000000000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endParaRPr lang="en-US" altLang="ja-JP" sz="2800" dirty="0">
              <a:solidFill>
                <a:srgbClr val="7030A0"/>
              </a:solidFill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  <a:p>
            <a:pPr>
              <a:spcBef>
                <a:spcPts val="445"/>
              </a:spcBef>
              <a:spcAft>
                <a:spcPts val="0"/>
              </a:spcAft>
            </a:pPr>
            <a:endParaRPr lang="ja-JP" sz="1200" dirty="0">
              <a:effectLst/>
              <a:latin typeface="ＭＳ Ｐゴシック" panose="020B0600070205080204" pitchFamily="50" charset="-128"/>
              <a:ea typeface="ＭＳ Ｐゴシック" panose="020B0600070205080204" pitchFamily="50" charset="-128"/>
              <a:cs typeface="ＭＳ Ｐゴシック" panose="020B0600070205080204" pitchFamily="50" charset="-128"/>
            </a:endParaRPr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206</TotalTime>
  <Words>121</Words>
  <Application>Microsoft Office PowerPoint</Application>
  <PresentationFormat>ユーザー設定</PresentationFormat>
  <Paragraphs>20</Paragraphs>
  <Slides>1</Slides>
  <Notes>0</Notes>
  <HiddenSlides>0</HiddenSlides>
  <MMClips>0</MMClips>
  <ScaleCrop>false</ScaleCrop>
  <HeadingPairs>
    <vt:vector size="6" baseType="variant">
      <vt:variant>
        <vt:lpstr>使用されているフォント</vt:lpstr>
      </vt:variant>
      <vt:variant>
        <vt:i4>8</vt:i4>
      </vt:variant>
      <vt:variant>
        <vt:lpstr>テーマ</vt:lpstr>
      </vt:variant>
      <vt:variant>
        <vt:i4>1</vt:i4>
      </vt:variant>
      <vt:variant>
        <vt:lpstr>スライド タイトル</vt:lpstr>
      </vt:variant>
      <vt:variant>
        <vt:i4>1</vt:i4>
      </vt:variant>
    </vt:vector>
  </HeadingPairs>
  <TitlesOfParts>
    <vt:vector size="10" baseType="lpstr">
      <vt:lpstr>BIZ UDPゴシック</vt:lpstr>
      <vt:lpstr>HGS創英角ﾎﾟｯﾌﾟ体</vt:lpstr>
      <vt:lpstr>HG創英角ﾎﾟｯﾌﾟ体</vt:lpstr>
      <vt:lpstr>ＭＳ Ｐゴシック</vt:lpstr>
      <vt:lpstr>ヒラギノ明朝 ProN W3</vt:lpstr>
      <vt:lpstr>ヒラギノ明朝 ProN W6</vt:lpstr>
      <vt:lpstr>Arial</vt:lpstr>
      <vt:lpstr>Calibri</vt:lpstr>
      <vt:lpstr>Office Theme</vt:lpstr>
      <vt:lpstr>沖縄イベント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_販促技チラシA案（オレンジ</dc:title>
  <dc:creator>U3540N0005</dc:creator>
  <cp:lastModifiedBy>CM2312L5181</cp:lastModifiedBy>
  <cp:revision>20</cp:revision>
  <dcterms:created xsi:type="dcterms:W3CDTF">2024-02-23T04:31:47Z</dcterms:created>
  <dcterms:modified xsi:type="dcterms:W3CDTF">2025-07-10T07:22:37Z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reated">
    <vt:filetime>2024-02-07T00:00:00Z</vt:filetime>
  </property>
  <property fmtid="{D5CDD505-2E9C-101B-9397-08002B2CF9AE}" pid="3" name="Creator">
    <vt:lpwstr>Adobe Illustrator 26.5 (Macintosh)</vt:lpwstr>
  </property>
  <property fmtid="{D5CDD505-2E9C-101B-9397-08002B2CF9AE}" pid="4" name="GTS_PDFXVersion">
    <vt:lpwstr>PDF/X-4</vt:lpwstr>
  </property>
  <property fmtid="{D5CDD505-2E9C-101B-9397-08002B2CF9AE}" pid="5" name="LastSaved">
    <vt:filetime>2024-02-23T00:00:00Z</vt:filetime>
  </property>
  <property fmtid="{D5CDD505-2E9C-101B-9397-08002B2CF9AE}" pid="6" name="Producer">
    <vt:lpwstr>Adobe PDF library 16.07</vt:lpwstr>
  </property>
</Properties>
</file>