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6500" cy="10693400"/>
  <p:notesSz cx="75565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>
        <p:scale>
          <a:sx n="80" d="100"/>
          <a:sy n="80" d="100"/>
        </p:scale>
        <p:origin x="1280" y="-181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1" i="0">
                <a:solidFill>
                  <a:schemeClr val="bg1"/>
                </a:solidFill>
                <a:latin typeface="ヒラギノ明朝 ProN W6"/>
                <a:cs typeface="ヒラギノ明朝 ProN W6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1" i="0">
                <a:solidFill>
                  <a:schemeClr val="bg1"/>
                </a:solidFill>
                <a:latin typeface="ヒラギノ明朝 ProN W6"/>
                <a:cs typeface="ヒラギノ明朝 ProN W6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1" i="0">
                <a:solidFill>
                  <a:schemeClr val="bg1"/>
                </a:solidFill>
                <a:latin typeface="ヒラギノ明朝 ProN W6"/>
                <a:cs typeface="ヒラギノ明朝 ProN W6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7/10/2025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1" i="0">
                <a:solidFill>
                  <a:schemeClr val="bg1"/>
                </a:solidFill>
                <a:latin typeface="ヒラギノ明朝 ProN W6"/>
                <a:cs typeface="ヒラギノ明朝 ProN W6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7/10/2025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7/10/2025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8964003"/>
            <a:ext cx="7559992" cy="17280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0" y="13"/>
            <a:ext cx="7559992" cy="3544405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0" y="3546005"/>
            <a:ext cx="7559992" cy="5417997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0" y="3544417"/>
            <a:ext cx="7560309" cy="5418455"/>
          </a:xfrm>
          <a:custGeom>
            <a:avLst/>
            <a:gdLst/>
            <a:ahLst/>
            <a:cxnLst/>
            <a:rect l="l" t="t" r="r" b="b"/>
            <a:pathLst>
              <a:path w="7560309" h="5418455">
                <a:moveTo>
                  <a:pt x="0" y="0"/>
                </a:moveTo>
                <a:lnTo>
                  <a:pt x="7560005" y="0"/>
                </a:lnTo>
                <a:lnTo>
                  <a:pt x="7560005" y="5417997"/>
                </a:lnTo>
                <a:lnTo>
                  <a:pt x="0" y="5417997"/>
                </a:lnTo>
                <a:lnTo>
                  <a:pt x="0" y="0"/>
                </a:lnTo>
                <a:close/>
              </a:path>
            </a:pathLst>
          </a:custGeom>
          <a:solidFill>
            <a:srgbClr val="FAA633">
              <a:alpha val="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0" name="bg object 20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0" y="0"/>
            <a:ext cx="7559992" cy="354437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55836" y="1033802"/>
            <a:ext cx="6679565" cy="21977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1" i="0">
                <a:solidFill>
                  <a:schemeClr val="bg1"/>
                </a:solidFill>
                <a:latin typeface="ヒラギノ明朝 ProN W6"/>
                <a:cs typeface="ヒラギノ明朝 ProN W6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gif"/><Relationship Id="rId9" Type="http://schemas.openxmlformats.org/officeDocument/2006/relationships/image" Target="../media/image1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/>
          <p:nvPr/>
        </p:nvSpPr>
        <p:spPr>
          <a:xfrm>
            <a:off x="540000" y="9612002"/>
            <a:ext cx="5472430" cy="0"/>
          </a:xfrm>
          <a:custGeom>
            <a:avLst/>
            <a:gdLst/>
            <a:ahLst/>
            <a:cxnLst/>
            <a:rect l="l" t="t" r="r" b="b"/>
            <a:pathLst>
              <a:path w="5472430">
                <a:moveTo>
                  <a:pt x="0" y="0"/>
                </a:moveTo>
                <a:lnTo>
                  <a:pt x="5471998" y="0"/>
                </a:lnTo>
              </a:path>
            </a:pathLst>
          </a:custGeom>
          <a:ln w="1426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23726" y="9184932"/>
            <a:ext cx="3123796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 smtClean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JTB</a:t>
            </a:r>
            <a:r>
              <a:rPr lang="ja-JP" altLang="en-US" sz="2400" b="1" dirty="0" smtClean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ららぽーと横</a:t>
            </a:r>
            <a:r>
              <a:rPr sz="2400" b="1" dirty="0" err="1" smtClean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浜店</a:t>
            </a:r>
            <a:endParaRPr sz="2400" dirty="0"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6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77850" y="9600020"/>
            <a:ext cx="4876800" cy="980139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sz="1600" b="1" dirty="0" smtClean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TEL:045-</a:t>
            </a:r>
            <a:r>
              <a:rPr lang="en-US" altLang="ja-JP" sz="1600" b="1" dirty="0" smtClean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523-4976</a:t>
            </a:r>
            <a:endParaRPr sz="1600" dirty="0"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6"/>
            </a:endParaRPr>
          </a:p>
          <a:p>
            <a:pPr marL="23495" marR="5080">
              <a:lnSpc>
                <a:spcPct val="111600"/>
              </a:lnSpc>
              <a:spcBef>
                <a:spcPts val="95"/>
              </a:spcBef>
            </a:pPr>
            <a:r>
              <a:rPr sz="900" b="1" dirty="0" err="1" smtClean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営業時間</a:t>
            </a:r>
            <a:r>
              <a:rPr sz="900" b="1" dirty="0" smtClean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 </a:t>
            </a:r>
            <a:r>
              <a:rPr sz="900" b="1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10：00～</a:t>
            </a:r>
            <a:r>
              <a:rPr sz="900" b="1" dirty="0" smtClean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20：00</a:t>
            </a:r>
            <a:endParaRPr lang="en-US" sz="900" b="1" dirty="0" smtClean="0">
              <a:solidFill>
                <a:srgbClr val="FFFFFF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6"/>
            </a:endParaRPr>
          </a:p>
          <a:p>
            <a:pPr marL="23495" marR="5080">
              <a:lnSpc>
                <a:spcPct val="111600"/>
              </a:lnSpc>
              <a:spcBef>
                <a:spcPts val="95"/>
              </a:spcBef>
            </a:pPr>
            <a:r>
              <a:rPr lang="ja-JP" altLang="en-US" sz="900" dirty="0">
                <a:solidFill>
                  <a:schemeClr val="bg1"/>
                </a:solidFill>
              </a:rPr>
              <a:t>受付終了</a:t>
            </a:r>
            <a:r>
              <a:rPr lang="ja-JP" altLang="en-US" sz="900" dirty="0" smtClean="0">
                <a:solidFill>
                  <a:schemeClr val="bg1"/>
                </a:solidFill>
              </a:rPr>
              <a:t>時間</a:t>
            </a:r>
            <a:r>
              <a:rPr lang="en-US" altLang="ja-JP" sz="900" dirty="0" smtClean="0">
                <a:solidFill>
                  <a:schemeClr val="bg1"/>
                </a:solidFill>
              </a:rPr>
              <a:t>18:30</a:t>
            </a:r>
          </a:p>
          <a:p>
            <a:pPr marL="23495" marR="5080">
              <a:lnSpc>
                <a:spcPct val="111600"/>
              </a:lnSpc>
              <a:spcBef>
                <a:spcPts val="95"/>
              </a:spcBef>
            </a:pPr>
            <a:r>
              <a:rPr lang="ja-JP" altLang="en-US" sz="900" dirty="0" smtClean="0">
                <a:solidFill>
                  <a:schemeClr val="bg1"/>
                </a:solidFill>
              </a:rPr>
              <a:t>当日</a:t>
            </a:r>
            <a:r>
              <a:rPr lang="ja-JP" altLang="en-US" sz="900" dirty="0">
                <a:solidFill>
                  <a:schemeClr val="bg1"/>
                </a:solidFill>
              </a:rPr>
              <a:t>の順番待ち組数が上限に達した場合は</a:t>
            </a:r>
            <a:r>
              <a:rPr lang="en-US" altLang="ja-JP" sz="900" dirty="0">
                <a:solidFill>
                  <a:schemeClr val="bg1"/>
                </a:solidFill>
              </a:rPr>
              <a:t>18:30</a:t>
            </a:r>
            <a:r>
              <a:rPr lang="ja-JP" altLang="en-US" sz="900" dirty="0">
                <a:solidFill>
                  <a:schemeClr val="bg1"/>
                </a:solidFill>
              </a:rPr>
              <a:t>よりも前に受付を締め切る場合がございます</a:t>
            </a:r>
            <a:endParaRPr lang="en-US" sz="900" b="1" dirty="0" smtClean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6"/>
            </a:endParaRPr>
          </a:p>
          <a:p>
            <a:pPr marL="23495" marR="5080">
              <a:lnSpc>
                <a:spcPct val="111600"/>
              </a:lnSpc>
              <a:spcBef>
                <a:spcPts val="95"/>
              </a:spcBef>
            </a:pPr>
            <a:r>
              <a:rPr lang="en-US" altLang="ja-JP" sz="900" dirty="0">
                <a:solidFill>
                  <a:schemeClr val="bg1"/>
                </a:solidFill>
              </a:rPr>
              <a:t>19</a:t>
            </a:r>
            <a:r>
              <a:rPr lang="ja-JP" altLang="en-US" sz="900" dirty="0">
                <a:solidFill>
                  <a:schemeClr val="bg1"/>
                </a:solidFill>
              </a:rPr>
              <a:t>：</a:t>
            </a:r>
            <a:r>
              <a:rPr lang="en-US" altLang="ja-JP" sz="900" dirty="0">
                <a:solidFill>
                  <a:schemeClr val="bg1"/>
                </a:solidFill>
              </a:rPr>
              <a:t>00</a:t>
            </a:r>
            <a:r>
              <a:rPr lang="ja-JP" altLang="en-US" sz="900" dirty="0">
                <a:solidFill>
                  <a:schemeClr val="bg1"/>
                </a:solidFill>
              </a:rPr>
              <a:t>～</a:t>
            </a:r>
            <a:r>
              <a:rPr lang="en-US" altLang="ja-JP" sz="900" dirty="0">
                <a:solidFill>
                  <a:schemeClr val="bg1"/>
                </a:solidFill>
              </a:rPr>
              <a:t>20</a:t>
            </a:r>
            <a:r>
              <a:rPr lang="ja-JP" altLang="en-US" sz="900" dirty="0">
                <a:solidFill>
                  <a:schemeClr val="bg1"/>
                </a:solidFill>
              </a:rPr>
              <a:t>：</a:t>
            </a:r>
            <a:r>
              <a:rPr lang="en-US" altLang="ja-JP" sz="900" dirty="0">
                <a:solidFill>
                  <a:schemeClr val="bg1"/>
                </a:solidFill>
              </a:rPr>
              <a:t>00</a:t>
            </a:r>
            <a:r>
              <a:rPr lang="ja-JP" altLang="en-US" sz="900" dirty="0">
                <a:solidFill>
                  <a:schemeClr val="bg1"/>
                </a:solidFill>
              </a:rPr>
              <a:t>は店頭でのリモート対応と</a:t>
            </a:r>
            <a:r>
              <a:rPr lang="ja-JP" altLang="en-US" sz="900" dirty="0" smtClean="0">
                <a:solidFill>
                  <a:schemeClr val="bg1"/>
                </a:solidFill>
              </a:rPr>
              <a:t>なります</a:t>
            </a:r>
            <a:r>
              <a:rPr sz="90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 </a:t>
            </a:r>
            <a:endParaRPr sz="9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6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1021445" y="1739141"/>
            <a:ext cx="6538560" cy="1698670"/>
          </a:xfrm>
          <a:prstGeom prst="rect">
            <a:avLst/>
          </a:prstGeom>
        </p:spPr>
        <p:txBody>
          <a:bodyPr vert="horz" wrap="square" lIns="0" tIns="431800" rIns="0" bIns="0" rtlCol="0">
            <a:spAutoFit/>
          </a:bodyPr>
          <a:lstStyle/>
          <a:p>
            <a:pPr marL="184150" marR="5080" algn="just">
              <a:lnSpc>
                <a:spcPct val="118100"/>
              </a:lnSpc>
              <a:spcBef>
                <a:spcPts val="365"/>
              </a:spcBef>
            </a:pPr>
            <a:r>
              <a:rPr lang="ja-JP" altLang="en-US" sz="8000" dirty="0" smtClean="0">
                <a:solidFill>
                  <a:srgbClr val="00206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ヒラギノ明朝 ProN W3"/>
              </a:rPr>
              <a:t>沖縄イベント</a:t>
            </a:r>
            <a:endParaRPr sz="8000" dirty="0">
              <a:solidFill>
                <a:srgbClr val="00206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  <a:cs typeface="ヒラギノ明朝 ProN W3"/>
            </a:endParaRPr>
          </a:p>
        </p:txBody>
      </p:sp>
      <p:pic>
        <p:nvPicPr>
          <p:cNvPr id="24" name="object 2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8188164"/>
            <a:ext cx="3647522" cy="1106284"/>
          </a:xfrm>
          <a:prstGeom prst="rect">
            <a:avLst/>
          </a:prstGeom>
        </p:spPr>
      </p:pic>
      <p:pic>
        <p:nvPicPr>
          <p:cNvPr id="25" name="object 25"/>
          <p:cNvPicPr/>
          <p:nvPr/>
        </p:nvPicPr>
        <p:blipFill>
          <a:blip r:embed="rId3" cstate="print"/>
          <a:stretch>
            <a:fillRect/>
          </a:stretch>
        </p:blipFill>
        <p:spPr>
          <a:xfrm flipV="1">
            <a:off x="120650" y="8319071"/>
            <a:ext cx="3276600" cy="815474"/>
          </a:xfrm>
          <a:prstGeom prst="rect">
            <a:avLst/>
          </a:prstGeom>
        </p:spPr>
      </p:pic>
      <p:sp>
        <p:nvSpPr>
          <p:cNvPr id="26" name="object 26"/>
          <p:cNvSpPr txBox="1"/>
          <p:nvPr/>
        </p:nvSpPr>
        <p:spPr>
          <a:xfrm>
            <a:off x="378526" y="8527729"/>
            <a:ext cx="2942524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ja-JP" altLang="en-US" sz="24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ヒラギノ明朝 ProN W6"/>
              </a:rPr>
              <a:t>ららぽーと横浜</a:t>
            </a:r>
            <a:r>
              <a:rPr lang="ja-JP" altLang="en-US" sz="24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ヒラギノ明朝 ProN W6"/>
              </a:rPr>
              <a:t>３</a:t>
            </a:r>
            <a:r>
              <a:rPr lang="ja-JP" altLang="en-US" sz="24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ヒラギノ明朝 ProN W6"/>
              </a:rPr>
              <a:t>階</a:t>
            </a:r>
            <a:endParaRPr sz="2400" dirty="0">
              <a:latin typeface="HG創英角ﾎﾟｯﾌﾟ体" panose="040B0A09000000000000" pitchFamily="49" charset="-128"/>
              <a:ea typeface="HG創英角ﾎﾟｯﾌﾟ体" panose="040B0A09000000000000" pitchFamily="49" charset="-128"/>
              <a:cs typeface="ヒラギノ明朝 ProN W6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25526" y="300412"/>
            <a:ext cx="6172124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ja-JP" altLang="en-US" sz="3200" b="1" dirty="0">
                <a:solidFill>
                  <a:srgbClr val="00206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７／</a:t>
            </a:r>
            <a:r>
              <a:rPr lang="ja-JP" altLang="en-US" sz="3200" b="1" dirty="0" smtClean="0">
                <a:solidFill>
                  <a:srgbClr val="00206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２６</a:t>
            </a:r>
            <a:r>
              <a:rPr lang="en-US" altLang="ja-JP" sz="3200" b="1" dirty="0" smtClean="0">
                <a:solidFill>
                  <a:srgbClr val="00206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(</a:t>
            </a:r>
            <a:r>
              <a:rPr lang="ja-JP" altLang="en-US" sz="3200" b="1" dirty="0" smtClean="0">
                <a:solidFill>
                  <a:srgbClr val="00206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土</a:t>
            </a:r>
            <a:r>
              <a:rPr lang="en-US" altLang="ja-JP" sz="3200" b="1" dirty="0" smtClean="0">
                <a:solidFill>
                  <a:srgbClr val="00206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)</a:t>
            </a:r>
            <a:r>
              <a:rPr lang="ja-JP" altLang="en-US" sz="3200" b="1" dirty="0" smtClean="0">
                <a:solidFill>
                  <a:srgbClr val="00206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・</a:t>
            </a:r>
            <a:r>
              <a:rPr lang="en-US" altLang="ja-JP" sz="3200" b="1" dirty="0" smtClean="0">
                <a:solidFill>
                  <a:srgbClr val="00206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7/27(</a:t>
            </a:r>
            <a:r>
              <a:rPr lang="ja-JP" altLang="en-US" sz="3200" b="1" dirty="0" smtClean="0">
                <a:solidFill>
                  <a:srgbClr val="00206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日</a:t>
            </a:r>
            <a:r>
              <a:rPr lang="en-US" altLang="ja-JP" sz="3200" b="1" dirty="0" smtClean="0">
                <a:solidFill>
                  <a:srgbClr val="00206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)</a:t>
            </a:r>
            <a:r>
              <a:rPr lang="ja-JP" altLang="en-US" sz="3200" b="1" dirty="0" smtClean="0">
                <a:solidFill>
                  <a:srgbClr val="00206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開催！！</a:t>
            </a:r>
            <a:endParaRPr sz="3200" dirty="0">
              <a:solidFill>
                <a:srgbClr val="00206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6"/>
            </a:endParaRPr>
          </a:p>
        </p:txBody>
      </p:sp>
      <p:sp>
        <p:nvSpPr>
          <p:cNvPr id="3" name="object 15">
            <a:extLst>
              <a:ext uri="{FF2B5EF4-FFF2-40B4-BE49-F238E27FC236}">
                <a16:creationId xmlns:a16="http://schemas.microsoft.com/office/drawing/2014/main" id="{B376D12F-C26D-03F5-2A1A-678F1EAEB1AE}"/>
              </a:ext>
            </a:extLst>
          </p:cNvPr>
          <p:cNvSpPr txBox="1"/>
          <p:nvPr/>
        </p:nvSpPr>
        <p:spPr>
          <a:xfrm>
            <a:off x="6299999" y="9305825"/>
            <a:ext cx="704308" cy="305853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 marR="5080" indent="94615" algn="ctr">
              <a:lnSpc>
                <a:spcPts val="1019"/>
              </a:lnSpc>
              <a:spcBef>
                <a:spcPts val="185"/>
              </a:spcBef>
            </a:pPr>
            <a:r>
              <a:rPr sz="900" dirty="0" err="1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詳細は</a:t>
            </a:r>
            <a:endParaRPr lang="en-US" sz="900" dirty="0">
              <a:solidFill>
                <a:srgbClr val="FFFFFF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3"/>
            </a:endParaRPr>
          </a:p>
          <a:p>
            <a:pPr marL="12700" marR="5080" indent="94615" algn="ctr">
              <a:lnSpc>
                <a:spcPts val="1019"/>
              </a:lnSpc>
              <a:spcBef>
                <a:spcPts val="185"/>
              </a:spcBef>
            </a:pPr>
            <a:r>
              <a:rPr sz="900" dirty="0" err="1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こちらから</a:t>
            </a:r>
            <a:endParaRPr sz="900" dirty="0"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3"/>
            </a:endParaRPr>
          </a:p>
        </p:txBody>
      </p:sp>
      <p:sp>
        <p:nvSpPr>
          <p:cNvPr id="14" name="object 16">
            <a:extLst>
              <a:ext uri="{FF2B5EF4-FFF2-40B4-BE49-F238E27FC236}">
                <a16:creationId xmlns:a16="http://schemas.microsoft.com/office/drawing/2014/main" id="{F756FBA3-9120-8593-2B0D-4E4B35F2E7B0}"/>
              </a:ext>
            </a:extLst>
          </p:cNvPr>
          <p:cNvSpPr txBox="1">
            <a:spLocks/>
          </p:cNvSpPr>
          <p:nvPr/>
        </p:nvSpPr>
        <p:spPr>
          <a:xfrm>
            <a:off x="6324120" y="9660952"/>
            <a:ext cx="720000" cy="720000"/>
          </a:xfrm>
          <a:prstGeom prst="rect">
            <a:avLst/>
          </a:prstGeom>
          <a:solidFill>
            <a:srgbClr val="D1D3D4"/>
          </a:solidFill>
        </p:spPr>
        <p:txBody>
          <a:bodyPr vert="horz" wrap="none" lIns="0" tIns="0" rIns="0" bIns="0" numCol="1" rtlCol="0" anchor="ctr" anchorCtr="0">
            <a:noAutofit/>
          </a:bodyPr>
          <a:lstStyle/>
          <a:p>
            <a:pPr marL="71755" marR="60325" indent="182245" algn="l">
              <a:lnSpc>
                <a:spcPct val="100000"/>
              </a:lnSpc>
            </a:pPr>
            <a:endParaRPr lang="ja-JP" altLang="en-US" sz="800" dirty="0">
              <a:solidFill>
                <a:srgbClr val="231F2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6"/>
            </a:endParaRPr>
          </a:p>
        </p:txBody>
      </p:sp>
      <p:pic>
        <p:nvPicPr>
          <p:cNvPr id="19" name="図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8930" y="1050246"/>
            <a:ext cx="2763299" cy="1164602"/>
          </a:xfrm>
          <a:prstGeom prst="rect">
            <a:avLst/>
          </a:prstGeom>
        </p:spPr>
      </p:pic>
      <p:sp>
        <p:nvSpPr>
          <p:cNvPr id="23" name="円形吹き出し 22"/>
          <p:cNvSpPr/>
          <p:nvPr/>
        </p:nvSpPr>
        <p:spPr>
          <a:xfrm>
            <a:off x="199594" y="997388"/>
            <a:ext cx="2448676" cy="1153849"/>
          </a:xfrm>
          <a:prstGeom prst="wedgeEllipseCallout">
            <a:avLst>
              <a:gd name="adj1" fmla="val 45274"/>
              <a:gd name="adj2" fmla="val 50092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object 11"/>
          <p:cNvSpPr txBox="1">
            <a:spLocks/>
          </p:cNvSpPr>
          <p:nvPr/>
        </p:nvSpPr>
        <p:spPr>
          <a:xfrm>
            <a:off x="329692" y="608674"/>
            <a:ext cx="2485495" cy="1364028"/>
          </a:xfrm>
          <a:prstGeom prst="rect">
            <a:avLst/>
          </a:prstGeom>
        </p:spPr>
        <p:txBody>
          <a:bodyPr vert="horz" wrap="square" lIns="0" tIns="431800" rIns="0" bIns="0" rtlCol="0">
            <a:spAutoFit/>
          </a:bodyPr>
          <a:lstStyle>
            <a:lvl1pPr>
              <a:defRPr sz="6000" b="1" i="0">
                <a:solidFill>
                  <a:schemeClr val="bg1"/>
                </a:solidFill>
                <a:latin typeface="ヒラギノ明朝 ProN W6"/>
                <a:ea typeface="+mj-ea"/>
                <a:cs typeface="ヒラギノ明朝 ProN W6"/>
              </a:defRPr>
            </a:lvl1pPr>
          </a:lstStyle>
          <a:p>
            <a:pPr marL="184150" marR="5080" algn="just">
              <a:lnSpc>
                <a:spcPct val="118100"/>
              </a:lnSpc>
              <a:spcBef>
                <a:spcPts val="365"/>
              </a:spcBef>
            </a:pPr>
            <a:r>
              <a:rPr lang="ja-JP" altLang="en-US" dirty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夏</a:t>
            </a:r>
            <a:r>
              <a:rPr lang="ja-JP" altLang="en-US" dirty="0" smtClean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旅！</a:t>
            </a:r>
            <a:endParaRPr lang="ja-JP" altLang="en-US" dirty="0">
              <a:solidFill>
                <a:srgbClr val="0070C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3"/>
            </a:endParaRPr>
          </a:p>
        </p:txBody>
      </p:sp>
      <p:pic>
        <p:nvPicPr>
          <p:cNvPr id="37" name="図 36" descr="https://qr.quel.jp/tmp/a56a019bd6c324e65b9c89316ad024e011463960.pn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120" y="9670871"/>
            <a:ext cx="737965" cy="710081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object 2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021445" y="4069753"/>
            <a:ext cx="6479997" cy="1886547"/>
          </a:xfrm>
          <a:prstGeom prst="rect">
            <a:avLst/>
          </a:prstGeom>
        </p:spPr>
      </p:pic>
      <p:pic>
        <p:nvPicPr>
          <p:cNvPr id="38" name="図 37" descr="C:\Users\U3540N0005\AppData\Local\Temp\aa598a89-fe59-430e-8010-fc0099f6c064_domestic_18.zip.064\domestic_18.gif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316711">
            <a:off x="-4263" y="3368034"/>
            <a:ext cx="1869440" cy="2627907"/>
          </a:xfrm>
          <a:prstGeom prst="rect">
            <a:avLst/>
          </a:prstGeom>
          <a:noFill/>
          <a:ln>
            <a:noFill/>
          </a:ln>
        </p:spPr>
      </p:pic>
      <p:sp>
        <p:nvSpPr>
          <p:cNvPr id="40" name="object 29"/>
          <p:cNvSpPr txBox="1"/>
          <p:nvPr/>
        </p:nvSpPr>
        <p:spPr>
          <a:xfrm>
            <a:off x="2178050" y="4266809"/>
            <a:ext cx="4645300" cy="1415131"/>
          </a:xfrm>
          <a:prstGeom prst="rect">
            <a:avLst/>
          </a:prstGeom>
        </p:spPr>
        <p:txBody>
          <a:bodyPr vert="horz" wrap="square" lIns="0" tIns="80645" rIns="0" bIns="0" rtlCol="0">
            <a:spAutoFit/>
          </a:bodyPr>
          <a:lstStyle/>
          <a:p>
            <a:pPr algn="l">
              <a:lnSpc>
                <a:spcPct val="100000"/>
              </a:lnSpc>
              <a:spcBef>
                <a:spcPts val="445"/>
              </a:spcBef>
            </a:pPr>
            <a:r>
              <a:rPr lang="ja-JP" altLang="en-US" sz="3200" b="1" u="sng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ハズレなし！！</a:t>
            </a:r>
            <a:endParaRPr lang="en-US" altLang="ja-JP" sz="3200" b="1" u="sng" dirty="0" smtClean="0">
              <a:solidFill>
                <a:schemeClr val="accent6">
                  <a:lumMod val="40000"/>
                  <a:lumOff val="6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3"/>
            </a:endParaRPr>
          </a:p>
          <a:p>
            <a:pPr algn="l">
              <a:lnSpc>
                <a:spcPct val="100000"/>
              </a:lnSpc>
              <a:spcBef>
                <a:spcPts val="445"/>
              </a:spcBef>
            </a:pPr>
            <a:r>
              <a:rPr lang="ja-JP" altLang="en-US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ご旅行をお申し込みのお客様に</a:t>
            </a:r>
            <a:endParaRPr lang="en-US" altLang="ja-JP" sz="2400" b="1" dirty="0" smtClean="0">
              <a:solidFill>
                <a:schemeClr val="accent6">
                  <a:lumMod val="60000"/>
                  <a:lumOff val="4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3"/>
            </a:endParaRPr>
          </a:p>
          <a:p>
            <a:pPr algn="l">
              <a:lnSpc>
                <a:spcPct val="100000"/>
              </a:lnSpc>
              <a:spcBef>
                <a:spcPts val="445"/>
              </a:spcBef>
            </a:pPr>
            <a:r>
              <a:rPr lang="ja-JP" altLang="en-US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おたのしみくじをご用意！！</a:t>
            </a:r>
            <a:endParaRPr sz="2400" b="1" dirty="0">
              <a:solidFill>
                <a:schemeClr val="accent6">
                  <a:lumMod val="60000"/>
                  <a:lumOff val="4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3"/>
            </a:endParaRPr>
          </a:p>
        </p:txBody>
      </p:sp>
      <p:pic>
        <p:nvPicPr>
          <p:cNvPr id="46" name="object 34"/>
          <p:cNvPicPr/>
          <p:nvPr/>
        </p:nvPicPr>
        <p:blipFill>
          <a:blip r:embed="rId8" cstate="print"/>
          <a:stretch>
            <a:fillRect/>
          </a:stretch>
        </p:blipFill>
        <p:spPr>
          <a:xfrm rot="10800000">
            <a:off x="199593" y="6318893"/>
            <a:ext cx="6100405" cy="1709365"/>
          </a:xfrm>
          <a:prstGeom prst="rect">
            <a:avLst/>
          </a:prstGeom>
        </p:spPr>
      </p:pic>
      <p:pic>
        <p:nvPicPr>
          <p:cNvPr id="47" name="図 46" descr="C:\Users\U3540N0005\AppData\Local\Temp\cb719968-5a8d-4a9c-8300-99014aa05705_170.zip.705\170.gif"/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398" y="6153178"/>
            <a:ext cx="3466831" cy="2478686"/>
          </a:xfrm>
          <a:prstGeom prst="rect">
            <a:avLst/>
          </a:prstGeom>
          <a:noFill/>
          <a:ln>
            <a:noFill/>
          </a:ln>
        </p:spPr>
      </p:pic>
      <p:sp>
        <p:nvSpPr>
          <p:cNvPr id="50" name="object 29"/>
          <p:cNvSpPr txBox="1"/>
          <p:nvPr/>
        </p:nvSpPr>
        <p:spPr>
          <a:xfrm>
            <a:off x="280901" y="6346348"/>
            <a:ext cx="4645025" cy="2297424"/>
          </a:xfrm>
          <a:prstGeom prst="rect">
            <a:avLst/>
          </a:prstGeom>
        </p:spPr>
        <p:txBody>
          <a:bodyPr vert="horz" wrap="square" lIns="0" tIns="80645" rIns="0" bIns="0" rtlCol="0">
            <a:spAutoFit/>
          </a:bodyPr>
          <a:lstStyle/>
          <a:p>
            <a:pPr>
              <a:spcBef>
                <a:spcPts val="445"/>
              </a:spcBef>
              <a:spcAft>
                <a:spcPts val="0"/>
              </a:spcAft>
            </a:pPr>
            <a:r>
              <a:rPr lang="ja-JP" altLang="en-US" sz="2400" b="1" u="sng" dirty="0" smtClean="0">
                <a:solidFill>
                  <a:srgbClr val="7030A0"/>
                </a:solidFill>
                <a:latin typeface="ＭＳ Ｐゴシック" panose="020B0600070205080204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沖縄旅行申込特典もご用意！</a:t>
            </a:r>
            <a:endParaRPr lang="en-US" altLang="ja-JP" sz="2400" b="1" u="sng" dirty="0" smtClean="0">
              <a:solidFill>
                <a:srgbClr val="7030A0"/>
              </a:solidFill>
              <a:latin typeface="ＭＳ Ｐゴシック" panose="020B0600070205080204" pitchFamily="50" charset="-128"/>
              <a:ea typeface="BIZ UDPゴシック" panose="020B0400000000000000" pitchFamily="50" charset="-128"/>
              <a:cs typeface="ＭＳ Ｐゴシック" panose="020B0600070205080204" pitchFamily="50" charset="-128"/>
            </a:endParaRPr>
          </a:p>
          <a:p>
            <a:pPr>
              <a:spcBef>
                <a:spcPts val="445"/>
              </a:spcBef>
              <a:spcAft>
                <a:spcPts val="0"/>
              </a:spcAft>
            </a:pPr>
            <a:r>
              <a:rPr lang="ja-JP" altLang="en-US" sz="1400" b="1" dirty="0" smtClean="0">
                <a:solidFill>
                  <a:srgbClr val="7030A0"/>
                </a:solidFill>
                <a:latin typeface="ＭＳ Ｐゴシック" panose="020B0600070205080204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観光資料等ご用意！</a:t>
            </a:r>
            <a:endParaRPr lang="en-US" altLang="ja-JP" sz="1400" b="1" dirty="0" smtClean="0">
              <a:solidFill>
                <a:srgbClr val="7030A0"/>
              </a:solidFill>
              <a:latin typeface="ＭＳ Ｐゴシック" panose="020B0600070205080204" pitchFamily="50" charset="-128"/>
              <a:ea typeface="BIZ UDPゴシック" panose="020B0400000000000000" pitchFamily="50" charset="-128"/>
              <a:cs typeface="ＭＳ Ｐゴシック" panose="020B0600070205080204" pitchFamily="50" charset="-128"/>
            </a:endParaRPr>
          </a:p>
          <a:p>
            <a:pPr>
              <a:spcBef>
                <a:spcPts val="445"/>
              </a:spcBef>
              <a:spcAft>
                <a:spcPts val="0"/>
              </a:spcAft>
            </a:pPr>
            <a:r>
              <a:rPr lang="ja-JP" altLang="en-US" sz="1400" b="1" dirty="0" smtClean="0">
                <a:solidFill>
                  <a:srgbClr val="7030A0"/>
                </a:solidFill>
                <a:latin typeface="ＭＳ Ｐゴシック" panose="020B0600070205080204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沖縄気分満載でご来店お待ちしております</a:t>
            </a:r>
            <a:endParaRPr lang="en-US" altLang="ja-JP" sz="1400" b="1" dirty="0" smtClean="0">
              <a:solidFill>
                <a:srgbClr val="7030A0"/>
              </a:solidFill>
              <a:latin typeface="ＭＳ Ｐゴシック" panose="020B0600070205080204" pitchFamily="50" charset="-128"/>
              <a:ea typeface="BIZ UDPゴシック" panose="020B0400000000000000" pitchFamily="50" charset="-128"/>
              <a:cs typeface="ＭＳ Ｐゴシック" panose="020B0600070205080204" pitchFamily="50" charset="-128"/>
            </a:endParaRPr>
          </a:p>
          <a:p>
            <a:pPr>
              <a:spcBef>
                <a:spcPts val="445"/>
              </a:spcBef>
              <a:spcAft>
                <a:spcPts val="0"/>
              </a:spcAft>
            </a:pPr>
            <a:endParaRPr lang="en-US" altLang="ja-JP" sz="1400" b="1" dirty="0">
              <a:solidFill>
                <a:srgbClr val="7030A0"/>
              </a:solidFill>
              <a:latin typeface="ＭＳ Ｐゴシック" panose="020B0600070205080204" pitchFamily="50" charset="-128"/>
              <a:ea typeface="BIZ UDPゴシック" panose="020B0400000000000000" pitchFamily="50" charset="-128"/>
              <a:cs typeface="ＭＳ Ｐゴシック" panose="020B0600070205080204" pitchFamily="50" charset="-128"/>
            </a:endParaRPr>
          </a:p>
          <a:p>
            <a:pPr>
              <a:spcBef>
                <a:spcPts val="445"/>
              </a:spcBef>
              <a:spcAft>
                <a:spcPts val="0"/>
              </a:spcAft>
            </a:pPr>
            <a:r>
              <a:rPr lang="ja-JP" altLang="en-US" sz="1400" b="1" dirty="0" smtClean="0">
                <a:solidFill>
                  <a:srgbClr val="7030A0"/>
                </a:solidFill>
                <a:latin typeface="ＭＳ Ｐゴシック" panose="020B0600070205080204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２日間限定で沖縄旅行の来店予約も受付中です！</a:t>
            </a:r>
            <a:endParaRPr lang="en-US" altLang="ja-JP" sz="1400" b="1" dirty="0" smtClean="0">
              <a:solidFill>
                <a:srgbClr val="7030A0"/>
              </a:solidFill>
              <a:latin typeface="ＭＳ Ｐゴシック" panose="020B0600070205080204" pitchFamily="50" charset="-128"/>
              <a:ea typeface="BIZ UDPゴシック" panose="020B0400000000000000" pitchFamily="50" charset="-128"/>
              <a:cs typeface="ＭＳ Ｐゴシック" panose="020B0600070205080204" pitchFamily="50" charset="-128"/>
            </a:endParaRPr>
          </a:p>
          <a:p>
            <a:pPr>
              <a:spcBef>
                <a:spcPts val="445"/>
              </a:spcBef>
              <a:spcAft>
                <a:spcPts val="0"/>
              </a:spcAft>
            </a:pPr>
            <a:endParaRPr lang="en-US" altLang="ja-JP" sz="2800" dirty="0">
              <a:solidFill>
                <a:srgbClr val="7030A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>
              <a:spcBef>
                <a:spcPts val="445"/>
              </a:spcBef>
              <a:spcAft>
                <a:spcPts val="0"/>
              </a:spcAft>
            </a:pPr>
            <a:endParaRPr lang="ja-JP" sz="12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</TotalTime>
  <Words>121</Words>
  <Application>Microsoft Office PowerPoint</Application>
  <PresentationFormat>ユーザー設定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BIZ UDPゴシック</vt:lpstr>
      <vt:lpstr>HGS創英角ﾎﾟｯﾌﾟ体</vt:lpstr>
      <vt:lpstr>HG創英角ﾎﾟｯﾌﾟ体</vt:lpstr>
      <vt:lpstr>ＭＳ Ｐゴシック</vt:lpstr>
      <vt:lpstr>ヒラギノ明朝 ProN W3</vt:lpstr>
      <vt:lpstr>ヒラギノ明朝 ProN W6</vt:lpstr>
      <vt:lpstr>Arial</vt:lpstr>
      <vt:lpstr>Calibri</vt:lpstr>
      <vt:lpstr>Office Theme</vt:lpstr>
      <vt:lpstr>沖縄イベント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_販促技チラシA案（オレンジ</dc:title>
  <dc:creator>U3540N0005</dc:creator>
  <cp:lastModifiedBy>CM2312L5181</cp:lastModifiedBy>
  <cp:revision>20</cp:revision>
  <dcterms:created xsi:type="dcterms:W3CDTF">2024-02-23T04:31:47Z</dcterms:created>
  <dcterms:modified xsi:type="dcterms:W3CDTF">2025-07-10T07:22:37Z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2024-02-07T00:00:00Z</vt:filetime>
  </property>
  <property fmtid="{D5CDD505-2E9C-101B-9397-08002B2CF9AE}" pid="3" name="Creator">
    <vt:lpwstr>Adobe Illustrator 26.5 (Macintosh)</vt:lpwstr>
  </property>
  <property fmtid="{D5CDD505-2E9C-101B-9397-08002B2CF9AE}" pid="4" name="GTS_PDFXVersion">
    <vt:lpwstr>PDF/X-4</vt:lpwstr>
  </property>
  <property fmtid="{D5CDD505-2E9C-101B-9397-08002B2CF9AE}" pid="5" name="LastSaved">
    <vt:filetime>2024-02-23T00:00:00Z</vt:filetime>
  </property>
  <property fmtid="{D5CDD505-2E9C-101B-9397-08002B2CF9AE}" pid="6" name="Producer">
    <vt:lpwstr>Adobe PDF library 16.07</vt:lpwstr>
  </property>
</Properties>
</file>