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24DB"/>
    <a:srgbClr val="0146AE"/>
    <a:srgbClr val="FFC000"/>
    <a:srgbClr val="C9F0F3"/>
    <a:srgbClr val="140A9A"/>
    <a:srgbClr val="E69696"/>
    <a:srgbClr val="3CC8D2"/>
    <a:srgbClr val="FFFF00"/>
    <a:srgbClr val="DEEBF7"/>
    <a:srgbClr val="009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12" autoAdjust="0"/>
    <p:restoredTop sz="94660"/>
  </p:normalViewPr>
  <p:slideViewPr>
    <p:cSldViewPr snapToGrid="0">
      <p:cViewPr varScale="1">
        <p:scale>
          <a:sx n="70" d="100"/>
          <a:sy n="70" d="100"/>
        </p:scale>
        <p:origin x="25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14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219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588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27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782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302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0045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57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969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4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A7BEA-E858-4F76-B2E8-76186A8521CD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9D1C5-6C2B-447C-A079-CD60452F24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530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楕円 62">
            <a:extLst>
              <a:ext uri="{FF2B5EF4-FFF2-40B4-BE49-F238E27FC236}">
                <a16:creationId xmlns:a16="http://schemas.microsoft.com/office/drawing/2014/main" id="{EB17DDCA-3D8A-7D05-2589-437C7359E158}"/>
              </a:ext>
            </a:extLst>
          </p:cNvPr>
          <p:cNvSpPr/>
          <p:nvPr/>
        </p:nvSpPr>
        <p:spPr>
          <a:xfrm>
            <a:off x="2054106" y="4621286"/>
            <a:ext cx="845010" cy="812524"/>
          </a:xfrm>
          <a:prstGeom prst="ellipse">
            <a:avLst/>
          </a:prstGeom>
          <a:solidFill>
            <a:srgbClr val="FFC0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831FE33D-1AE8-E0C1-435D-39049254D3E7}"/>
              </a:ext>
            </a:extLst>
          </p:cNvPr>
          <p:cNvSpPr/>
          <p:nvPr/>
        </p:nvSpPr>
        <p:spPr>
          <a:xfrm>
            <a:off x="4776617" y="5638216"/>
            <a:ext cx="842299" cy="809918"/>
          </a:xfrm>
          <a:prstGeom prst="ellipse">
            <a:avLst/>
          </a:prstGeom>
          <a:solidFill>
            <a:srgbClr val="FFC0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5F940586-26BD-BE73-80D1-2898BF93F5A6}"/>
              </a:ext>
            </a:extLst>
          </p:cNvPr>
          <p:cNvSpPr/>
          <p:nvPr/>
        </p:nvSpPr>
        <p:spPr>
          <a:xfrm>
            <a:off x="193686" y="4613387"/>
            <a:ext cx="1243116" cy="1195326"/>
          </a:xfrm>
          <a:prstGeom prst="ellipse">
            <a:avLst/>
          </a:prstGeom>
          <a:solidFill>
            <a:srgbClr val="C9F0F3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楕円 58">
            <a:extLst>
              <a:ext uri="{FF2B5EF4-FFF2-40B4-BE49-F238E27FC236}">
                <a16:creationId xmlns:a16="http://schemas.microsoft.com/office/drawing/2014/main" id="{7023A624-2535-8320-C63E-90A8F3C7FBB0}"/>
              </a:ext>
            </a:extLst>
          </p:cNvPr>
          <p:cNvSpPr/>
          <p:nvPr/>
        </p:nvSpPr>
        <p:spPr>
          <a:xfrm>
            <a:off x="6178875" y="5295882"/>
            <a:ext cx="1243116" cy="1195326"/>
          </a:xfrm>
          <a:prstGeom prst="ellipse">
            <a:avLst/>
          </a:prstGeom>
          <a:solidFill>
            <a:srgbClr val="C9F0F3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20D3E5B8-456E-4E92-7DA2-16E58C32CA74}"/>
              </a:ext>
            </a:extLst>
          </p:cNvPr>
          <p:cNvSpPr/>
          <p:nvPr/>
        </p:nvSpPr>
        <p:spPr>
          <a:xfrm>
            <a:off x="4356812" y="4611804"/>
            <a:ext cx="1243116" cy="1195326"/>
          </a:xfrm>
          <a:prstGeom prst="ellipse">
            <a:avLst/>
          </a:prstGeom>
          <a:solidFill>
            <a:srgbClr val="C9F0F3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D923C546-05B0-67E0-B09E-B133376255B3}"/>
              </a:ext>
            </a:extLst>
          </p:cNvPr>
          <p:cNvSpPr/>
          <p:nvPr/>
        </p:nvSpPr>
        <p:spPr>
          <a:xfrm>
            <a:off x="1973429" y="5279590"/>
            <a:ext cx="1243116" cy="1195326"/>
          </a:xfrm>
          <a:prstGeom prst="ellipse">
            <a:avLst/>
          </a:prstGeom>
          <a:solidFill>
            <a:srgbClr val="C9F0F3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03199FA-0C61-8175-E297-F8E03E6E8E70}"/>
              </a:ext>
            </a:extLst>
          </p:cNvPr>
          <p:cNvSpPr/>
          <p:nvPr/>
        </p:nvSpPr>
        <p:spPr>
          <a:xfrm>
            <a:off x="191599" y="6607546"/>
            <a:ext cx="2340000" cy="312074"/>
          </a:xfrm>
          <a:prstGeom prst="rect">
            <a:avLst/>
          </a:prstGeom>
          <a:gradFill flip="none" rotWithShape="1">
            <a:gsLst>
              <a:gs pos="100000">
                <a:srgbClr val="00A7E1"/>
              </a:gs>
              <a:gs pos="0">
                <a:srgbClr val="001C7B"/>
              </a:gs>
              <a:gs pos="60000">
                <a:srgbClr val="005AC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イベント企画運営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161E1F-B676-7780-304B-B33BD150DE61}"/>
              </a:ext>
            </a:extLst>
          </p:cNvPr>
          <p:cNvSpPr/>
          <p:nvPr/>
        </p:nvSpPr>
        <p:spPr>
          <a:xfrm>
            <a:off x="2609836" y="6607546"/>
            <a:ext cx="2340000" cy="312074"/>
          </a:xfrm>
          <a:prstGeom prst="rect">
            <a:avLst/>
          </a:prstGeom>
          <a:gradFill flip="none" rotWithShape="1">
            <a:gsLst>
              <a:gs pos="100000">
                <a:srgbClr val="00A7E1"/>
              </a:gs>
              <a:gs pos="0">
                <a:srgbClr val="001C7B"/>
              </a:gs>
              <a:gs pos="60000">
                <a:srgbClr val="005AC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周年・記念事業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D56806-32E0-2DBB-BB33-6E4640B4B84E}"/>
              </a:ext>
            </a:extLst>
          </p:cNvPr>
          <p:cNvSpPr/>
          <p:nvPr/>
        </p:nvSpPr>
        <p:spPr>
          <a:xfrm>
            <a:off x="5028074" y="6607546"/>
            <a:ext cx="2340000" cy="312074"/>
          </a:xfrm>
          <a:prstGeom prst="rect">
            <a:avLst/>
          </a:prstGeom>
          <a:gradFill flip="none" rotWithShape="1">
            <a:gsLst>
              <a:gs pos="100000">
                <a:srgbClr val="00A7E1"/>
              </a:gs>
              <a:gs pos="0">
                <a:srgbClr val="001C7B"/>
              </a:gs>
              <a:gs pos="60000">
                <a:srgbClr val="005AC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プロモーション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801324D-5C94-AA88-0AF0-FB44484EC69C}"/>
              </a:ext>
            </a:extLst>
          </p:cNvPr>
          <p:cNvSpPr/>
          <p:nvPr/>
        </p:nvSpPr>
        <p:spPr>
          <a:xfrm>
            <a:off x="191599" y="6919621"/>
            <a:ext cx="2340000" cy="48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altLang="ja-JP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JTB</a:t>
            </a:r>
            <a:r>
              <a:rPr lang="ja-JP" altLang="en-US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ならワンストップで</a:t>
            </a:r>
            <a:endParaRPr lang="en-US" altLang="ja-JP" sz="1200" b="1" kern="0" spc="-80" dirty="0">
              <a:solidFill>
                <a:srgbClr val="005AC8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uka Gothic Pro"/>
            </a:endParaRPr>
          </a:p>
          <a:p>
            <a:pPr algn="ctr"/>
            <a:r>
              <a:rPr kumimoji="0" lang="ja-JP" altLang="en-US" sz="1200" b="1" u="none" strike="noStrike" kern="0" cap="none" spc="-80" normalizeH="0" baseline="0" noProof="0" dirty="0">
                <a:ln>
                  <a:noFill/>
                </a:ln>
                <a:solidFill>
                  <a:srgbClr val="005AC8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まとめてお引き受けします！</a:t>
            </a:r>
            <a:endParaRPr kumimoji="0" lang="en-US" altLang="ja-JP" sz="1200" b="1" u="none" strike="noStrike" kern="0" cap="none" spc="-80" normalizeH="0" baseline="0" noProof="0" dirty="0">
              <a:ln>
                <a:noFill/>
              </a:ln>
              <a:solidFill>
                <a:srgbClr val="005AC8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Kozuka Gothic Pro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37548E7C-7ACC-3FB1-4CF5-EBB63CDEB1F5}"/>
              </a:ext>
            </a:extLst>
          </p:cNvPr>
          <p:cNvSpPr/>
          <p:nvPr/>
        </p:nvSpPr>
        <p:spPr>
          <a:xfrm>
            <a:off x="203224" y="7456703"/>
            <a:ext cx="2340000" cy="1109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役員・支店長会議</a:t>
            </a:r>
            <a:endParaRPr lang="en-US" altLang="ja-JP" sz="1000" spc="-3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15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視察研修</a:t>
            </a:r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lnSpc>
                <a:spcPct val="100000"/>
              </a:lnSpc>
              <a:spcBef>
                <a:spcPts val="270"/>
              </a:spcBef>
              <a:buClr>
                <a:srgbClr val="005AC8"/>
              </a:buClr>
              <a:buChar char="●"/>
              <a:tabLst>
                <a:tab pos="153035" algn="l"/>
              </a:tabLst>
            </a:pPr>
            <a:r>
              <a:rPr lang="ja-JP" altLang="en-US" sz="1000" spc="-2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職場旅行</a:t>
            </a:r>
            <a:endParaRPr lang="en-US" altLang="ja-JP" sz="1000" spc="-2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lnSpc>
                <a:spcPct val="100000"/>
              </a:lnSpc>
              <a:spcBef>
                <a:spcPts val="270"/>
              </a:spcBef>
              <a:buClr>
                <a:srgbClr val="005AC8"/>
              </a:buClr>
              <a:buChar char="●"/>
              <a:tabLst>
                <a:tab pos="153035" algn="l"/>
              </a:tabLst>
            </a:pPr>
            <a:r>
              <a:rPr lang="ja-JP" altLang="en-US" sz="1000" spc="-55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インセンティブ旅行</a:t>
            </a:r>
            <a:r>
              <a:rPr lang="en-US" altLang="ja-JP" sz="1000" spc="-55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/</a:t>
            </a:r>
            <a:r>
              <a:rPr lang="ja-JP" altLang="en-US" sz="1000" spc="-55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表彰</a:t>
            </a:r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lnSpc>
                <a:spcPct val="100000"/>
              </a:lnSpc>
              <a:spcBef>
                <a:spcPts val="270"/>
              </a:spcBef>
              <a:buClr>
                <a:srgbClr val="005AC8"/>
              </a:buClr>
              <a:buChar char="●"/>
              <a:tabLst>
                <a:tab pos="153035" algn="l"/>
              </a:tabLst>
            </a:pPr>
            <a:r>
              <a:rPr lang="ja-JP" altLang="en-US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取引先招待旅行</a:t>
            </a:r>
            <a:r>
              <a:rPr lang="en-US" altLang="ja-JP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/</a:t>
            </a:r>
            <a:r>
              <a:rPr lang="ja-JP" altLang="en-US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表彰</a:t>
            </a:r>
            <a:endParaRPr lang="en-US" altLang="ja-JP" sz="1000" spc="-3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lnSpc>
                <a:spcPct val="100000"/>
              </a:lnSpc>
              <a:spcBef>
                <a:spcPts val="270"/>
              </a:spcBef>
              <a:buClr>
                <a:srgbClr val="005AC8"/>
              </a:buClr>
              <a:buChar char="●"/>
              <a:tabLst>
                <a:tab pos="153035" algn="l"/>
              </a:tabLst>
            </a:pPr>
            <a:r>
              <a:rPr lang="ja-JP" altLang="en-US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株主総会</a:t>
            </a:r>
            <a:endParaRPr lang="en-US" altLang="ja-JP" sz="1000" spc="-3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lnSpc>
                <a:spcPct val="100000"/>
              </a:lnSpc>
              <a:spcBef>
                <a:spcPts val="270"/>
              </a:spcBef>
              <a:buClr>
                <a:srgbClr val="005AC8"/>
              </a:buClr>
              <a:buChar char="●"/>
              <a:tabLst>
                <a:tab pos="153035" algn="l"/>
              </a:tabLst>
            </a:pPr>
            <a:r>
              <a:rPr lang="ja-JP" altLang="en-US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インバウンド対応　　　　　　</a:t>
            </a:r>
            <a:r>
              <a:rPr lang="ja-JP" altLang="en-US" sz="1000" spc="-2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　など</a:t>
            </a:r>
            <a:endParaRPr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CCC87E9-BEE6-25DD-F7E8-155CE30D1E2E}"/>
              </a:ext>
            </a:extLst>
          </p:cNvPr>
          <p:cNvSpPr/>
          <p:nvPr/>
        </p:nvSpPr>
        <p:spPr>
          <a:xfrm>
            <a:off x="2609836" y="6919621"/>
            <a:ext cx="2340000" cy="48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kumimoji="0" lang="ja-JP" altLang="en-US" sz="1200" b="1" u="none" strike="noStrike" kern="0" cap="none" spc="-80" normalizeH="0" baseline="0" noProof="0" dirty="0">
                <a:ln>
                  <a:noFill/>
                </a:ln>
                <a:solidFill>
                  <a:srgbClr val="005AC8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ステークホルダーとの共感・信頼</a:t>
            </a:r>
            <a:endParaRPr kumimoji="0" lang="en-US" altLang="ja-JP" sz="1200" b="1" u="none" strike="noStrike" kern="0" cap="none" spc="-80" normalizeH="0" baseline="0" noProof="0" dirty="0">
              <a:ln>
                <a:noFill/>
              </a:ln>
              <a:solidFill>
                <a:srgbClr val="005AC8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Kozuka Gothic Pro"/>
            </a:endParaRPr>
          </a:p>
          <a:p>
            <a:pPr algn="ctr"/>
            <a:r>
              <a:rPr kumimoji="0" lang="ja-JP" altLang="en-US" sz="1200" b="1" u="none" strike="noStrike" kern="0" cap="none" spc="-80" normalizeH="0" baseline="0" noProof="0" dirty="0">
                <a:ln>
                  <a:noFill/>
                </a:ln>
                <a:solidFill>
                  <a:srgbClr val="005AC8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の醸成を総力を挙げてサポート</a:t>
            </a:r>
            <a:endParaRPr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DB6414-F683-CF14-2965-828BCEDD75A2}"/>
              </a:ext>
            </a:extLst>
          </p:cNvPr>
          <p:cNvSpPr/>
          <p:nvPr/>
        </p:nvSpPr>
        <p:spPr>
          <a:xfrm>
            <a:off x="2609836" y="7465056"/>
            <a:ext cx="2418238" cy="1109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プレスリリース</a:t>
            </a:r>
            <a:endParaRPr lang="ja-JP" altLang="en-US" sz="1000" spc="-50" dirty="0">
              <a:solidFill>
                <a:srgbClr val="0146AE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周年プロモーション・社史動画制作</a:t>
            </a: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特設サイトなどデジタルチャネル開発</a:t>
            </a: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周年記念社内ツール開発</a:t>
            </a: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組織活性化活動支援　　　　　　　　</a:t>
            </a: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オリジナル「るるぶ」、記念品制作　など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E3A38AE-5872-366F-9E9B-79205219FCD5}"/>
              </a:ext>
            </a:extLst>
          </p:cNvPr>
          <p:cNvSpPr/>
          <p:nvPr/>
        </p:nvSpPr>
        <p:spPr>
          <a:xfrm>
            <a:off x="5028074" y="6919621"/>
            <a:ext cx="2340000" cy="48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kumimoji="0" lang="ja-JP" altLang="en-US" sz="1200" b="1" u="none" strike="noStrike" kern="0" cap="none" spc="-80" normalizeH="0" baseline="0" noProof="0" dirty="0">
                <a:ln>
                  <a:noFill/>
                </a:ln>
                <a:solidFill>
                  <a:srgbClr val="005AC8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新規開拓からお得意様づくりまでトータルサポート</a:t>
            </a:r>
            <a:endParaRPr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7E4E430-AFF6-684C-80DF-639F6EB57ED6}"/>
              </a:ext>
            </a:extLst>
          </p:cNvPr>
          <p:cNvSpPr/>
          <p:nvPr/>
        </p:nvSpPr>
        <p:spPr>
          <a:xfrm>
            <a:off x="5028074" y="7465057"/>
            <a:ext cx="2340000" cy="11808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52400" indent="-140335">
              <a:spcBef>
                <a:spcPts val="10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新規顧客開拓</a:t>
            </a:r>
            <a: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/>
            </a:r>
            <a:b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</a:br>
            <a:r>
              <a:rPr lang="ja-JP" altLang="en-US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・新商品キャンペーン</a:t>
            </a:r>
          </a:p>
          <a:p>
            <a:pPr marL="152400" indent="-140335">
              <a:spcBef>
                <a:spcPts val="10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お得意様関係強化</a:t>
            </a:r>
            <a: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/>
            </a:r>
            <a:b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</a:br>
            <a:r>
              <a:rPr lang="ja-JP" altLang="en-US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・ポイントなど優遇 ・招待、優待旅行、・感謝祭</a:t>
            </a:r>
          </a:p>
          <a:p>
            <a:pPr marL="152400" indent="-140335">
              <a:spcBef>
                <a:spcPts val="10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JTB</a:t>
            </a: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ならではのプロモーション支援</a:t>
            </a:r>
            <a: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/>
            </a:r>
            <a:br>
              <a:rPr lang="en-US" altLang="ja-JP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</a:br>
            <a:r>
              <a:rPr lang="ja-JP" altLang="en-US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・訪日旅行者プロモーション ・旅行懸賞</a:t>
            </a:r>
            <a:r>
              <a:rPr lang="en-US" altLang="ja-JP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/>
            </a:r>
            <a:br>
              <a:rPr lang="en-US" altLang="ja-JP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</a:br>
            <a:r>
              <a:rPr lang="ja-JP" altLang="en-US" sz="8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・旅メディア・地域活性化と連動した顧客づくり</a:t>
            </a:r>
            <a:endParaRPr lang="en-US" altLang="ja-JP" sz="800" spc="-5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2065" algn="r">
              <a:buClr>
                <a:srgbClr val="005AC8"/>
              </a:buClr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など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90E8484-679D-6BB1-06C4-1CDBA3EABF5F}"/>
              </a:ext>
            </a:extLst>
          </p:cNvPr>
          <p:cNvSpPr/>
          <p:nvPr/>
        </p:nvSpPr>
        <p:spPr>
          <a:xfrm>
            <a:off x="2648955" y="8756143"/>
            <a:ext cx="4719117" cy="2940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ja-JP" altLang="en-US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まずは</a:t>
            </a:r>
            <a:r>
              <a:rPr lang="en-US" altLang="ja-JP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JTB</a:t>
            </a:r>
            <a:r>
              <a:rPr lang="ja-JP" altLang="en-US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に</a:t>
            </a:r>
            <a:r>
              <a:rPr kumimoji="0" lang="ja-JP" altLang="en-US" sz="1200" b="1" u="none" strike="noStrike" kern="0" cap="none" spc="-80" normalizeH="0" baseline="0" noProof="0" dirty="0">
                <a:ln>
                  <a:noFill/>
                </a:ln>
                <a:solidFill>
                  <a:srgbClr val="005AC8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ぜひご相談ください</a:t>
            </a:r>
            <a:endParaRPr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76DC1C49-63BF-4A20-A506-23C6E37BDF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350499"/>
            <a:ext cx="7559675" cy="341313"/>
          </a:xfrm>
          <a:prstGeom prst="rect">
            <a:avLst/>
          </a:prstGeom>
          <a:gradFill flip="none" rotWithShape="1">
            <a:gsLst>
              <a:gs pos="100000">
                <a:srgbClr val="00A7E1"/>
              </a:gs>
              <a:gs pos="0">
                <a:srgbClr val="001C7B"/>
              </a:gs>
              <a:gs pos="60000">
                <a:srgbClr val="005AC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4" name="図 43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07D55C44-FFAE-A749-2D61-9D1DC887A3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523" y="10350500"/>
            <a:ext cx="1435352" cy="333065"/>
          </a:xfrm>
          <a:prstGeom prst="rect">
            <a:avLst/>
          </a:prstGeom>
        </p:spPr>
      </p:pic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BEA827EC-20B6-303A-571A-802AFCF166C4}"/>
              </a:ext>
            </a:extLst>
          </p:cNvPr>
          <p:cNvSpPr/>
          <p:nvPr/>
        </p:nvSpPr>
        <p:spPr>
          <a:xfrm>
            <a:off x="2648955" y="9241275"/>
            <a:ext cx="4719117" cy="1038071"/>
          </a:xfrm>
          <a:prstGeom prst="rect">
            <a:avLst/>
          </a:prstGeom>
          <a:noFill/>
          <a:ln>
            <a:solidFill>
              <a:srgbClr val="005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 anchorCtr="0"/>
          <a:lstStyle/>
          <a:p>
            <a:pPr algn="just"/>
            <a:r>
              <a:rPr kumimoji="1" lang="ja-JP" altLang="en-US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株式会社ＪＴＢ埼玉支店　</a:t>
            </a:r>
            <a:endParaRPr kumimoji="1" lang="en-US" altLang="ja-JP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電話：０４８－６４９－５２５５　　担当：川﨑・飯村</a:t>
            </a:r>
            <a:endParaRPr kumimoji="1" lang="en-US" altLang="ja-JP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/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営業時間　</a:t>
            </a:r>
            <a:r>
              <a:rPr kumimoji="1"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9:30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kumimoji="1"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17:30 (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土日祝定休</a:t>
            </a:r>
            <a:r>
              <a:rPr kumimoji="1" lang="en-US" altLang="ja-JP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  <a:p>
            <a:pPr algn="just"/>
            <a:r>
              <a:rPr kumimoji="1" lang="ja-JP" altLang="en-US" sz="1200" b="1" u="sng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店舗スタッフにお声がけください！お繋ぎ致します</a:t>
            </a:r>
            <a:endParaRPr kumimoji="1" lang="en-US" altLang="ja-JP" sz="1200" b="1" u="sng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CB7B10BE-E514-DEA3-6F5D-BA2FBB48A846}"/>
              </a:ext>
            </a:extLst>
          </p:cNvPr>
          <p:cNvSpPr/>
          <p:nvPr/>
        </p:nvSpPr>
        <p:spPr>
          <a:xfrm>
            <a:off x="2829754" y="9160413"/>
            <a:ext cx="1200003" cy="167293"/>
          </a:xfrm>
          <a:prstGeom prst="rect">
            <a:avLst/>
          </a:prstGeom>
          <a:solidFill>
            <a:srgbClr val="005A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18000" rtlCol="0" anchor="ctr"/>
          <a:lstStyle/>
          <a:p>
            <a:pPr algn="ctr"/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お問い合わせ先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286E331-366A-4EE7-CBDC-F352728C1AD8}"/>
              </a:ext>
            </a:extLst>
          </p:cNvPr>
          <p:cNvSpPr txBox="1"/>
          <p:nvPr/>
        </p:nvSpPr>
        <p:spPr>
          <a:xfrm>
            <a:off x="0" y="4194685"/>
            <a:ext cx="7559675" cy="338554"/>
          </a:xfrm>
          <a:prstGeom prst="rect">
            <a:avLst/>
          </a:prstGeom>
          <a:solidFill>
            <a:srgbClr val="FA24DB"/>
          </a:solidFill>
          <a:ln>
            <a:noFill/>
          </a:ln>
        </p:spPr>
        <p:txBody>
          <a:bodyPr wrap="square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KozGoPr6N-Heavy"/>
              </a:rPr>
              <a:t>どこに相談すればよいか分からない・・・そんなお悩みありませんか？</a:t>
            </a:r>
            <a:endParaRPr lang="ja-JP" alt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  <a:cs typeface="KozGoPr6N-Heavy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E55D65A-4F48-F132-E0C2-47C70412455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rcRect r="4715"/>
          <a:stretch/>
        </p:blipFill>
        <p:spPr>
          <a:xfrm>
            <a:off x="-1" y="0"/>
            <a:ext cx="7559676" cy="41904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45879A-0CAC-13F1-967B-B71693E387D4}"/>
              </a:ext>
            </a:extLst>
          </p:cNvPr>
          <p:cNvSpPr txBox="1"/>
          <p:nvPr/>
        </p:nvSpPr>
        <p:spPr>
          <a:xfrm>
            <a:off x="5710542" y="4679280"/>
            <a:ext cx="34131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endParaRPr kumimoji="1" lang="ja-JP" altLang="en-US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C03D7F-A5B3-49C6-06BF-8990D890E4C5}"/>
              </a:ext>
            </a:extLst>
          </p:cNvPr>
          <p:cNvSpPr txBox="1"/>
          <p:nvPr/>
        </p:nvSpPr>
        <p:spPr>
          <a:xfrm>
            <a:off x="64579" y="64319"/>
            <a:ext cx="5010772" cy="461665"/>
          </a:xfrm>
          <a:prstGeom prst="rect">
            <a:avLst/>
          </a:prstGeom>
          <a:solidFill>
            <a:srgbClr val="FA24DB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え？　これも</a:t>
            </a:r>
            <a:r>
              <a:rPr kumimoji="1" lang="en-US" altLang="ja-JP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JTB</a:t>
            </a:r>
            <a:r>
              <a:rPr kumimoji="1" lang="ja-JP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に頼めるの！？</a:t>
            </a:r>
            <a:endParaRPr kumimoji="1" lang="en-US" altLang="ja-JP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DE5C3911-A2CB-2F22-6F26-663488910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3" r="20223"/>
          <a:stretch/>
        </p:blipFill>
        <p:spPr bwMode="auto">
          <a:xfrm>
            <a:off x="2829754" y="4597470"/>
            <a:ext cx="1900164" cy="190016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8167ACC-2287-4DF2-1A2A-6676748F9C7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8" r="22028"/>
          <a:stretch/>
        </p:blipFill>
        <p:spPr>
          <a:xfrm>
            <a:off x="5123440" y="4595412"/>
            <a:ext cx="1900165" cy="1900165"/>
          </a:xfrm>
          <a:prstGeom prst="flowChartConnector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F7BEDC61-76E3-CC63-6C07-92A19E770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8" r="22028"/>
          <a:stretch/>
        </p:blipFill>
        <p:spPr bwMode="auto">
          <a:xfrm>
            <a:off x="536068" y="4597470"/>
            <a:ext cx="1900164" cy="190016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vector sketch illustration of the golf player">
            <a:extLst>
              <a:ext uri="{FF2B5EF4-FFF2-40B4-BE49-F238E27FC236}">
                <a16:creationId xmlns:a16="http://schemas.microsoft.com/office/drawing/2014/main" id="{28D6C282-4817-0A83-C24B-8C3A77BFEB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667" b="94583" l="1202" r="41106">
                        <a14:foregroundMark x1="20673" y1="2083" x2="20673" y2="5000"/>
                        <a14:foregroundMark x1="18029" y1="12917" x2="18029" y2="12917"/>
                        <a14:foregroundMark x1="17548" y1="12917" x2="17308" y2="10000"/>
                        <a14:foregroundMark x1="2404" y1="94583" x2="1202" y2="9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033"/>
          <a:stretch/>
        </p:blipFill>
        <p:spPr bwMode="auto">
          <a:xfrm>
            <a:off x="1894561" y="7506976"/>
            <a:ext cx="582050" cy="73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49D7A67-1CDE-C451-80E2-7ED9B9BBA0DC}"/>
              </a:ext>
            </a:extLst>
          </p:cNvPr>
          <p:cNvSpPr txBox="1"/>
          <p:nvPr/>
        </p:nvSpPr>
        <p:spPr>
          <a:xfrm>
            <a:off x="536069" y="5261229"/>
            <a:ext cx="19001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取引先・</a:t>
            </a:r>
            <a:r>
              <a:rPr lang="en-US" altLang="ja-JP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VIP</a:t>
            </a:r>
            <a:r>
              <a:rPr lang="ja-JP" altLang="en-US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ケア</a:t>
            </a:r>
            <a:endParaRPr lang="en-US" altLang="ja-JP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国内・海外対応</a:t>
            </a:r>
            <a:endParaRPr lang="en-US" altLang="ja-JP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endParaRPr lang="ja-JP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6959436-F646-0D71-F505-D652BEB7A7E2}"/>
              </a:ext>
            </a:extLst>
          </p:cNvPr>
          <p:cNvSpPr txBox="1"/>
          <p:nvPr/>
        </p:nvSpPr>
        <p:spPr>
          <a:xfrm>
            <a:off x="5103581" y="5202659"/>
            <a:ext cx="19001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コーディネート</a:t>
            </a:r>
            <a:endParaRPr lang="en-US" altLang="ja-JP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斡旋サポート</a:t>
            </a:r>
            <a:endParaRPr lang="en-US" altLang="ja-JP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F1BAD47-DA7A-9776-EA6F-FE73FF0F3C38}"/>
              </a:ext>
            </a:extLst>
          </p:cNvPr>
          <p:cNvSpPr txBox="1"/>
          <p:nvPr/>
        </p:nvSpPr>
        <p:spPr>
          <a:xfrm>
            <a:off x="41903" y="375325"/>
            <a:ext cx="683142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国内・海外</a:t>
            </a:r>
            <a:endParaRPr kumimoji="1" lang="en-US" altLang="ja-JP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イベント・会議</a:t>
            </a:r>
            <a:endParaRPr kumimoji="1" lang="en-US" altLang="ja-JP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視察・研修</a:t>
            </a:r>
            <a:endParaRPr kumimoji="1" lang="en-US" altLang="ja-JP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福利厚生</a:t>
            </a:r>
            <a:endParaRPr kumimoji="1" lang="en-US" altLang="ja-JP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プロモーション</a:t>
            </a:r>
            <a:endParaRPr kumimoji="1" lang="en-US" altLang="ja-JP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0" name="Picture 6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475EE2C2-C8D4-DE02-99A2-41BC98260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48">
            <a:off x="-85902" y="1755192"/>
            <a:ext cx="717432" cy="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A695B12-8B5D-9901-C160-AECAA56E14B2}"/>
              </a:ext>
            </a:extLst>
          </p:cNvPr>
          <p:cNvSpPr txBox="1"/>
          <p:nvPr/>
        </p:nvSpPr>
        <p:spPr>
          <a:xfrm>
            <a:off x="2834620" y="5261229"/>
            <a:ext cx="1900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記念品・贈答</a:t>
            </a:r>
            <a:endParaRPr lang="en-US" altLang="ja-JP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ホスピタリティ</a:t>
            </a:r>
            <a:endParaRPr lang="en-US" altLang="ja-JP" b="1" i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3627E075-FA1D-0E35-E10C-F156180C4588}"/>
              </a:ext>
            </a:extLst>
          </p:cNvPr>
          <p:cNvGrpSpPr/>
          <p:nvPr/>
        </p:nvGrpSpPr>
        <p:grpSpPr>
          <a:xfrm>
            <a:off x="5028074" y="258987"/>
            <a:ext cx="2547986" cy="961408"/>
            <a:chOff x="5274071" y="63460"/>
            <a:chExt cx="2303794" cy="961408"/>
          </a:xfrm>
        </p:grpSpPr>
        <p:sp>
          <p:nvSpPr>
            <p:cNvPr id="41" name="フローチャート: 他ページ結合子 40">
              <a:extLst>
                <a:ext uri="{FF2B5EF4-FFF2-40B4-BE49-F238E27FC236}">
                  <a16:creationId xmlns:a16="http://schemas.microsoft.com/office/drawing/2014/main" id="{7DEA55D1-057D-871A-E960-91C7428107D8}"/>
                </a:ext>
              </a:extLst>
            </p:cNvPr>
            <p:cNvSpPr/>
            <p:nvPr/>
          </p:nvSpPr>
          <p:spPr>
            <a:xfrm rot="5400000">
              <a:off x="6013812" y="-676281"/>
              <a:ext cx="807928" cy="2287409"/>
            </a:xfrm>
            <a:prstGeom prst="flowChartOffpageConnector">
              <a:avLst/>
            </a:prstGeom>
            <a:solidFill>
              <a:srgbClr val="3CC8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フローチャート: 他ページ結合子 53">
              <a:extLst>
                <a:ext uri="{FF2B5EF4-FFF2-40B4-BE49-F238E27FC236}">
                  <a16:creationId xmlns:a16="http://schemas.microsoft.com/office/drawing/2014/main" id="{2233D183-3649-BF63-1B8C-DD475CECA13A}"/>
                </a:ext>
              </a:extLst>
            </p:cNvPr>
            <p:cNvSpPr/>
            <p:nvPr/>
          </p:nvSpPr>
          <p:spPr>
            <a:xfrm rot="5400000">
              <a:off x="6030197" y="-522801"/>
              <a:ext cx="807928" cy="2287409"/>
            </a:xfrm>
            <a:prstGeom prst="flowChartOffpage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CF7DDE9-24B9-F46F-E588-B979822AAC71}"/>
              </a:ext>
            </a:extLst>
          </p:cNvPr>
          <p:cNvSpPr txBox="1"/>
          <p:nvPr/>
        </p:nvSpPr>
        <p:spPr>
          <a:xfrm>
            <a:off x="5313526" y="478752"/>
            <a:ext cx="237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solidFill>
                  <a:srgbClr val="140A9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JTB</a:t>
            </a:r>
            <a:r>
              <a:rPr kumimoji="1" lang="ja-JP" altLang="en-US" b="1" dirty="0">
                <a:solidFill>
                  <a:srgbClr val="140A9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店舗をご利用の</a:t>
            </a:r>
            <a:endParaRPr kumimoji="1" lang="en-US" altLang="ja-JP" b="1" dirty="0">
              <a:solidFill>
                <a:srgbClr val="140A9A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b="1" dirty="0">
                <a:solidFill>
                  <a:srgbClr val="140A9A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お客様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AE7CED-4AED-C4D8-72C0-DB8366D4CC09}"/>
              </a:ext>
            </a:extLst>
          </p:cNvPr>
          <p:cNvSpPr/>
          <p:nvPr/>
        </p:nvSpPr>
        <p:spPr>
          <a:xfrm>
            <a:off x="191599" y="8964770"/>
            <a:ext cx="2340000" cy="312074"/>
          </a:xfrm>
          <a:prstGeom prst="rect">
            <a:avLst/>
          </a:prstGeom>
          <a:gradFill flip="none" rotWithShape="1">
            <a:gsLst>
              <a:gs pos="100000">
                <a:srgbClr val="00A7E1"/>
              </a:gs>
              <a:gs pos="0">
                <a:srgbClr val="001C7B"/>
              </a:gs>
              <a:gs pos="60000">
                <a:srgbClr val="005AC8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/>
          <a:lstStyle/>
          <a:p>
            <a:pPr algn="ctr"/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福利厚生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168D042-152D-7496-3565-C371CF4AAE37}"/>
              </a:ext>
            </a:extLst>
          </p:cNvPr>
          <p:cNvSpPr/>
          <p:nvPr/>
        </p:nvSpPr>
        <p:spPr>
          <a:xfrm>
            <a:off x="191599" y="9276844"/>
            <a:ext cx="2340000" cy="483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ja-JP" altLang="en-US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社員の満足度</a:t>
            </a:r>
            <a:r>
              <a:rPr lang="en-US" altLang="ja-JP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UP</a:t>
            </a:r>
            <a:r>
              <a:rPr lang="ja-JP" altLang="en-US" sz="1200" b="1" kern="0" spc="-80" dirty="0">
                <a:solidFill>
                  <a:srgbClr val="005AC8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uka Gothic Pro"/>
              </a:rPr>
              <a:t>をご提案します</a:t>
            </a:r>
            <a:endParaRPr kumimoji="0" lang="en-US" altLang="ja-JP" sz="1200" b="1" u="none" strike="noStrike" kern="0" cap="none" spc="-80" normalizeH="0" baseline="0" noProof="0" dirty="0">
              <a:ln>
                <a:noFill/>
              </a:ln>
              <a:solidFill>
                <a:srgbClr val="005AC8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Kozuka Gothic Pro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19DBCFCA-B9E1-84CA-CC66-03A7D77C93ED}"/>
              </a:ext>
            </a:extLst>
          </p:cNvPr>
          <p:cNvSpPr/>
          <p:nvPr/>
        </p:nvSpPr>
        <p:spPr>
          <a:xfrm>
            <a:off x="165228" y="9724539"/>
            <a:ext cx="2543148" cy="690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永年勤続表彰</a:t>
            </a:r>
            <a:endParaRPr lang="en-US" altLang="ja-JP" sz="1000" spc="-5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食事補助（チケットレストラン）</a:t>
            </a:r>
            <a:endParaRPr lang="en-US" altLang="ja-JP" sz="1000" spc="-5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  <a:p>
            <a:pPr marL="152400" indent="-140335">
              <a:spcBef>
                <a:spcPts val="270"/>
              </a:spcBef>
              <a:buClr>
                <a:srgbClr val="005AC8"/>
              </a:buClr>
              <a:buFontTx/>
              <a:buChar char="●"/>
              <a:tabLst>
                <a:tab pos="153035" algn="l"/>
              </a:tabLst>
            </a:pPr>
            <a:r>
              <a:rPr lang="ja-JP" altLang="en-US" sz="1000" spc="-5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旅行以外の福利厚生</a:t>
            </a:r>
            <a:r>
              <a:rPr lang="ja-JP" altLang="en-US" sz="1000" spc="-30" dirty="0">
                <a:solidFill>
                  <a:srgbClr val="22181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KozGoPro-Medium"/>
              </a:rPr>
              <a:t>（ベネフィット・ワン）</a:t>
            </a:r>
            <a:endParaRPr lang="en-US" altLang="ja-JP" sz="1000" spc="-50" dirty="0">
              <a:solidFill>
                <a:srgbClr val="221815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KozGoPro-Medium"/>
            </a:endParaRPr>
          </a:p>
        </p:txBody>
      </p:sp>
      <p:pic>
        <p:nvPicPr>
          <p:cNvPr id="23" name="Picture 2" descr="JTBでのイベント相談サポート">
            <a:extLst>
              <a:ext uri="{FF2B5EF4-FFF2-40B4-BE49-F238E27FC236}">
                <a16:creationId xmlns:a16="http://schemas.microsoft.com/office/drawing/2014/main" id="{5638A920-DB0A-2DB1-F973-E947BA4D1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563" y="1655951"/>
            <a:ext cx="3706312" cy="247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80A4B6E4-878B-25F6-663B-E085751C6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48">
            <a:off x="-78080" y="2353900"/>
            <a:ext cx="717432" cy="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AC8DD919-C238-6072-EA8D-150C8366E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48">
            <a:off x="-87580" y="2984933"/>
            <a:ext cx="717432" cy="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10417279-5AE7-833B-09BE-E80A9718E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48">
            <a:off x="-78081" y="3612820"/>
            <a:ext cx="717432" cy="4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94EF8D34-7704-7A5F-19DB-0940FB5C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881">
            <a:off x="4903877" y="809909"/>
            <a:ext cx="992166" cy="66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n illustration of a sunflower isolated on a white background, Generative Ai">
            <a:extLst>
              <a:ext uri="{FF2B5EF4-FFF2-40B4-BE49-F238E27FC236}">
                <a16:creationId xmlns:a16="http://schemas.microsoft.com/office/drawing/2014/main" id="{A9398513-6B33-A407-382B-ABE9259B6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187" y="938557"/>
            <a:ext cx="866941" cy="577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6">
            <a:extLst>
              <a:ext uri="{FF2B5EF4-FFF2-40B4-BE49-F238E27FC236}">
                <a16:creationId xmlns:a16="http://schemas.microsoft.com/office/drawing/2014/main" id="{D8BD5FAA-646C-6412-C6B7-6B4A3B1331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7438" y="51927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52281518-A9BF-D12B-CF67-6FF79E7130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698" y="9272322"/>
            <a:ext cx="975572" cy="97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45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406</TotalTime>
  <Words>162</Words>
  <Application>Microsoft Office PowerPoint</Application>
  <PresentationFormat>ユーザー設定</PresentationFormat>
  <Paragraphs>52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KozGoPr6N-Heavy</vt:lpstr>
      <vt:lpstr>KozGoPro-Medium</vt:lpstr>
      <vt:lpstr>Kozuka Gothic Pro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 成代(JTB)</dc:creator>
  <cp:lastModifiedBy>トラベルゲート大宮 JTB</cp:lastModifiedBy>
  <cp:revision>13</cp:revision>
  <dcterms:created xsi:type="dcterms:W3CDTF">2024-05-27T08:55:52Z</dcterms:created>
  <dcterms:modified xsi:type="dcterms:W3CDTF">2026-07-17T05:15:21Z</dcterms:modified>
</cp:coreProperties>
</file>