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</p:sldIdLst>
  <p:sldSz cx="7556500" cy="10693400"/>
  <p:notesSz cx="6735763" cy="986631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C46F"/>
    <a:srgbClr val="CBB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146A3E-615E-497B-9751-1C4E1236DA71}" v="76" dt="2026-06-22T05:32:19.459"/>
    <p1510:client id="{F6D2ADA0-EAC6-4800-A150-31E9C236314A}" v="5" dt="2026-06-22T05:27:02.87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61" d="100"/>
          <a:sy n="61" d="100"/>
        </p:scale>
        <p:origin x="2381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真壁 香織(JTB)" userId="fcU5+sn673b6fNQVsr2eJF1yd8m9Ch+KizcAjUAQIZE=" providerId="None" clId="Web-{91DF5645-6943-47DD-B9C2-04AD39D0359F}"/>
    <pc:docChg chg="modSld">
      <pc:chgData name="真壁 香織(JTB)" userId="fcU5+sn673b6fNQVsr2eJF1yd8m9Ch+KizcAjUAQIZE=" providerId="None" clId="Web-{91DF5645-6943-47DD-B9C2-04AD39D0359F}" dt="2026-06-12T06:00:02.320" v="5" actId="1076"/>
      <pc:docMkLst>
        <pc:docMk/>
      </pc:docMkLst>
      <pc:sldChg chg="modSp">
        <pc:chgData name="真壁 香織(JTB)" userId="fcU5+sn673b6fNQVsr2eJF1yd8m9Ch+KizcAjUAQIZE=" providerId="None" clId="Web-{91DF5645-6943-47DD-B9C2-04AD39D0359F}" dt="2026-06-12T06:00:02.320" v="5" actId="1076"/>
        <pc:sldMkLst>
          <pc:docMk/>
          <pc:sldMk cId="0" sldId="256"/>
        </pc:sldMkLst>
        <pc:spChg chg="mod">
          <ac:chgData name="真壁 香織(JTB)" userId="fcU5+sn673b6fNQVsr2eJF1yd8m9Ch+KizcAjUAQIZE=" providerId="None" clId="Web-{91DF5645-6943-47DD-B9C2-04AD39D0359F}" dt="2026-06-12T06:00:02.320" v="5" actId="1076"/>
          <ac:spMkLst>
            <pc:docMk/>
            <pc:sldMk cId="0" sldId="256"/>
            <ac:spMk id="11" creationId="{00000000-0000-0000-0000-000000000000}"/>
          </ac:spMkLst>
        </pc:spChg>
        <pc:spChg chg="mod">
          <ac:chgData name="真壁 香織(JTB)" userId="fcU5+sn673b6fNQVsr2eJF1yd8m9Ch+KizcAjUAQIZE=" providerId="None" clId="Web-{91DF5645-6943-47DD-B9C2-04AD39D0359F}" dt="2026-06-12T05:59:15.476" v="3" actId="20577"/>
          <ac:spMkLst>
            <pc:docMk/>
            <pc:sldMk cId="0" sldId="256"/>
            <ac:spMk id="27" creationId="{00000000-0000-0000-0000-000000000000}"/>
          </ac:spMkLst>
        </pc:spChg>
      </pc:sldChg>
    </pc:docChg>
  </pc:docChgLst>
  <pc:docChgLst>
    <pc:chgData name="真壁 香織(JTB)" userId="fcU5+sn673b6fNQVsr2eJF1yd8m9Ch+KizcAjUAQIZE=" providerId="None" clId="Web-{F6D2ADA0-EAC6-4800-A150-31E9C236314A}"/>
    <pc:docChg chg="modSld">
      <pc:chgData name="真壁 香織(JTB)" userId="fcU5+sn673b6fNQVsr2eJF1yd8m9Ch+KizcAjUAQIZE=" providerId="None" clId="Web-{F6D2ADA0-EAC6-4800-A150-31E9C236314A}" dt="2026-06-22T05:27:02.770" v="1" actId="20577"/>
      <pc:docMkLst>
        <pc:docMk/>
      </pc:docMkLst>
      <pc:sldChg chg="modSp">
        <pc:chgData name="真壁 香織(JTB)" userId="fcU5+sn673b6fNQVsr2eJF1yd8m9Ch+KizcAjUAQIZE=" providerId="None" clId="Web-{F6D2ADA0-EAC6-4800-A150-31E9C236314A}" dt="2026-06-22T05:27:02.770" v="1" actId="20577"/>
        <pc:sldMkLst>
          <pc:docMk/>
          <pc:sldMk cId="0" sldId="256"/>
        </pc:sldMkLst>
        <pc:spChg chg="mod">
          <ac:chgData name="真壁 香織(JTB)" userId="fcU5+sn673b6fNQVsr2eJF1yd8m9Ch+KizcAjUAQIZE=" providerId="None" clId="Web-{F6D2ADA0-EAC6-4800-A150-31E9C236314A}" dt="2026-06-22T05:27:02.770" v="1" actId="20577"/>
          <ac:spMkLst>
            <pc:docMk/>
            <pc:sldMk cId="0" sldId="256"/>
            <ac:spMk id="63" creationId="{00000000-0000-0000-0000-000000000000}"/>
          </ac:spMkLst>
        </pc:spChg>
      </pc:sldChg>
    </pc:docChg>
  </pc:docChgLst>
  <pc:docChgLst>
    <pc:chgData name="真壁 香織(JTB)" userId="fcU5+sn673b6fNQVsr2eJF1yd8m9Ch+KizcAjUAQIZE=" providerId="None" clId="Web-{6B146A3E-615E-497B-9751-1C4E1236DA71}"/>
    <pc:docChg chg="modSld">
      <pc:chgData name="真壁 香織(JTB)" userId="fcU5+sn673b6fNQVsr2eJF1yd8m9Ch+KizcAjUAQIZE=" providerId="None" clId="Web-{6B146A3E-615E-497B-9751-1C4E1236DA71}" dt="2026-06-22T05:32:19.459" v="38" actId="20577"/>
      <pc:docMkLst>
        <pc:docMk/>
      </pc:docMkLst>
      <pc:sldChg chg="modSp">
        <pc:chgData name="真壁 香織(JTB)" userId="fcU5+sn673b6fNQVsr2eJF1yd8m9Ch+KizcAjUAQIZE=" providerId="None" clId="Web-{6B146A3E-615E-497B-9751-1C4E1236DA71}" dt="2026-06-22T05:32:19.459" v="38" actId="20577"/>
        <pc:sldMkLst>
          <pc:docMk/>
          <pc:sldMk cId="0" sldId="256"/>
        </pc:sldMkLst>
        <pc:spChg chg="mod">
          <ac:chgData name="真壁 香織(JTB)" userId="fcU5+sn673b6fNQVsr2eJF1yd8m9Ch+KizcAjUAQIZE=" providerId="None" clId="Web-{6B146A3E-615E-497B-9751-1C4E1236DA71}" dt="2026-06-22T05:32:19.459" v="38" actId="20577"/>
          <ac:spMkLst>
            <pc:docMk/>
            <pc:sldMk cId="0" sldId="256"/>
            <ac:spMk id="31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8964003"/>
            <a:ext cx="7559992" cy="172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7559992" cy="354437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12"/>
            <a:ext cx="7559992" cy="354440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7559992" cy="896400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3544417"/>
            <a:ext cx="7560309" cy="5418455"/>
          </a:xfrm>
          <a:custGeom>
            <a:avLst/>
            <a:gdLst/>
            <a:ahLst/>
            <a:cxnLst/>
            <a:rect l="l" t="t" r="r" b="b"/>
            <a:pathLst>
              <a:path w="7560309" h="5418455">
                <a:moveTo>
                  <a:pt x="0" y="0"/>
                </a:moveTo>
                <a:lnTo>
                  <a:pt x="7560005" y="0"/>
                </a:lnTo>
                <a:lnTo>
                  <a:pt x="7560005" y="5417997"/>
                </a:lnTo>
                <a:lnTo>
                  <a:pt x="0" y="5417997"/>
                </a:lnTo>
                <a:lnTo>
                  <a:pt x="0" y="0"/>
                </a:lnTo>
                <a:close/>
              </a:path>
            </a:pathLst>
          </a:custGeom>
          <a:solidFill>
            <a:srgbClr val="FAA633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5836" y="1033802"/>
            <a:ext cx="6679565" cy="2197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678906" y="969784"/>
            <a:ext cx="6062837" cy="1122545"/>
          </a:xfrm>
          <a:prstGeom prst="rect">
            <a:avLst/>
          </a:prstGeom>
          <a:ln/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object 5"/>
          <p:cNvSpPr/>
          <p:nvPr/>
        </p:nvSpPr>
        <p:spPr>
          <a:xfrm>
            <a:off x="6673849" y="269045"/>
            <a:ext cx="568441" cy="374579"/>
          </a:xfrm>
          <a:custGeom>
            <a:avLst/>
            <a:gdLst/>
            <a:ahLst/>
            <a:cxnLst/>
            <a:rect l="l" t="t" r="r" b="b"/>
            <a:pathLst>
              <a:path w="945515" h="560069">
                <a:moveTo>
                  <a:pt x="346468" y="116839"/>
                </a:moveTo>
                <a:lnTo>
                  <a:pt x="282659" y="147888"/>
                </a:lnTo>
                <a:lnTo>
                  <a:pt x="230606" y="174422"/>
                </a:lnTo>
                <a:lnTo>
                  <a:pt x="187350" y="198539"/>
                </a:lnTo>
                <a:lnTo>
                  <a:pt x="159689" y="308851"/>
                </a:lnTo>
                <a:lnTo>
                  <a:pt x="144304" y="350200"/>
                </a:lnTo>
                <a:lnTo>
                  <a:pt x="118789" y="386626"/>
                </a:lnTo>
                <a:lnTo>
                  <a:pt x="82301" y="412992"/>
                </a:lnTo>
                <a:lnTo>
                  <a:pt x="33997" y="424167"/>
                </a:lnTo>
                <a:lnTo>
                  <a:pt x="0" y="559663"/>
                </a:lnTo>
                <a:lnTo>
                  <a:pt x="46434" y="553880"/>
                </a:lnTo>
                <a:lnTo>
                  <a:pt x="122681" y="532714"/>
                </a:lnTo>
                <a:lnTo>
                  <a:pt x="169331" y="509011"/>
                </a:lnTo>
                <a:lnTo>
                  <a:pt x="210374" y="478570"/>
                </a:lnTo>
                <a:lnTo>
                  <a:pt x="244813" y="440925"/>
                </a:lnTo>
                <a:lnTo>
                  <a:pt x="271647" y="395608"/>
                </a:lnTo>
                <a:lnTo>
                  <a:pt x="289877" y="342150"/>
                </a:lnTo>
                <a:lnTo>
                  <a:pt x="346468" y="116839"/>
                </a:lnTo>
                <a:close/>
              </a:path>
              <a:path w="945515" h="560069">
                <a:moveTo>
                  <a:pt x="559190" y="200990"/>
                </a:moveTo>
                <a:lnTo>
                  <a:pt x="431876" y="200990"/>
                </a:lnTo>
                <a:lnTo>
                  <a:pt x="364083" y="471284"/>
                </a:lnTo>
                <a:lnTo>
                  <a:pt x="491312" y="471284"/>
                </a:lnTo>
                <a:lnTo>
                  <a:pt x="559190" y="200990"/>
                </a:lnTo>
                <a:close/>
              </a:path>
              <a:path w="945515" h="560069">
                <a:moveTo>
                  <a:pt x="786681" y="110072"/>
                </a:moveTo>
                <a:lnTo>
                  <a:pt x="653516" y="155981"/>
                </a:lnTo>
                <a:lnTo>
                  <a:pt x="574268" y="471284"/>
                </a:lnTo>
                <a:lnTo>
                  <a:pt x="740879" y="471284"/>
                </a:lnTo>
                <a:lnTo>
                  <a:pt x="789293" y="466687"/>
                </a:lnTo>
                <a:lnTo>
                  <a:pt x="839585" y="450200"/>
                </a:lnTo>
                <a:lnTo>
                  <a:pt x="875826" y="424722"/>
                </a:lnTo>
                <a:lnTo>
                  <a:pt x="903262" y="390124"/>
                </a:lnTo>
                <a:lnTo>
                  <a:pt x="909337" y="374078"/>
                </a:lnTo>
                <a:lnTo>
                  <a:pt x="721105" y="374078"/>
                </a:lnTo>
                <a:lnTo>
                  <a:pt x="787279" y="110261"/>
                </a:lnTo>
                <a:lnTo>
                  <a:pt x="786681" y="110072"/>
                </a:lnTo>
                <a:close/>
              </a:path>
              <a:path w="945515" h="560069">
                <a:moveTo>
                  <a:pt x="939374" y="109829"/>
                </a:moveTo>
                <a:lnTo>
                  <a:pt x="787387" y="109829"/>
                </a:lnTo>
                <a:lnTo>
                  <a:pt x="787279" y="110261"/>
                </a:lnTo>
                <a:lnTo>
                  <a:pt x="802021" y="114904"/>
                </a:lnTo>
                <a:lnTo>
                  <a:pt x="823506" y="141744"/>
                </a:lnTo>
                <a:lnTo>
                  <a:pt x="820798" y="177007"/>
                </a:lnTo>
                <a:lnTo>
                  <a:pt x="799558" y="207622"/>
                </a:lnTo>
                <a:lnTo>
                  <a:pt x="774487" y="229527"/>
                </a:lnTo>
                <a:lnTo>
                  <a:pt x="760285" y="238658"/>
                </a:lnTo>
                <a:lnTo>
                  <a:pt x="775617" y="247738"/>
                </a:lnTo>
                <a:lnTo>
                  <a:pt x="788169" y="260638"/>
                </a:lnTo>
                <a:lnTo>
                  <a:pt x="797124" y="278163"/>
                </a:lnTo>
                <a:lnTo>
                  <a:pt x="801662" y="301117"/>
                </a:lnTo>
                <a:lnTo>
                  <a:pt x="797240" y="327008"/>
                </a:lnTo>
                <a:lnTo>
                  <a:pt x="781100" y="350313"/>
                </a:lnTo>
                <a:lnTo>
                  <a:pt x="755102" y="367260"/>
                </a:lnTo>
                <a:lnTo>
                  <a:pt x="721105" y="374078"/>
                </a:lnTo>
                <a:lnTo>
                  <a:pt x="909337" y="374078"/>
                </a:lnTo>
                <a:lnTo>
                  <a:pt x="919327" y="347687"/>
                </a:lnTo>
                <a:lnTo>
                  <a:pt x="919792" y="318649"/>
                </a:lnTo>
                <a:lnTo>
                  <a:pt x="912148" y="291606"/>
                </a:lnTo>
                <a:lnTo>
                  <a:pt x="898271" y="267108"/>
                </a:lnTo>
                <a:lnTo>
                  <a:pt x="880033" y="245706"/>
                </a:lnTo>
                <a:lnTo>
                  <a:pt x="912021" y="221484"/>
                </a:lnTo>
                <a:lnTo>
                  <a:pt x="935416" y="187571"/>
                </a:lnTo>
                <a:lnTo>
                  <a:pt x="945350" y="145178"/>
                </a:lnTo>
                <a:lnTo>
                  <a:pt x="939374" y="109829"/>
                </a:lnTo>
                <a:close/>
              </a:path>
              <a:path w="945515" h="560069">
                <a:moveTo>
                  <a:pt x="744213" y="817"/>
                </a:moveTo>
                <a:lnTo>
                  <a:pt x="676833" y="7340"/>
                </a:lnTo>
                <a:lnTo>
                  <a:pt x="628019" y="17569"/>
                </a:lnTo>
                <a:lnTo>
                  <a:pt x="575172" y="32151"/>
                </a:lnTo>
                <a:lnTo>
                  <a:pt x="521557" y="49352"/>
                </a:lnTo>
                <a:lnTo>
                  <a:pt x="470439" y="67434"/>
                </a:lnTo>
                <a:lnTo>
                  <a:pt x="425083" y="84662"/>
                </a:lnTo>
                <a:lnTo>
                  <a:pt x="388755" y="99301"/>
                </a:lnTo>
                <a:lnTo>
                  <a:pt x="330720" y="246113"/>
                </a:lnTo>
                <a:lnTo>
                  <a:pt x="415390" y="207960"/>
                </a:lnTo>
                <a:lnTo>
                  <a:pt x="431876" y="200990"/>
                </a:lnTo>
                <a:lnTo>
                  <a:pt x="559190" y="200990"/>
                </a:lnTo>
                <a:lnTo>
                  <a:pt x="572744" y="147015"/>
                </a:lnTo>
                <a:lnTo>
                  <a:pt x="595735" y="138396"/>
                </a:lnTo>
                <a:lnTo>
                  <a:pt x="661971" y="118116"/>
                </a:lnTo>
                <a:lnTo>
                  <a:pt x="727535" y="104206"/>
                </a:lnTo>
                <a:lnTo>
                  <a:pt x="938382" y="103960"/>
                </a:lnTo>
                <a:lnTo>
                  <a:pt x="936955" y="95516"/>
                </a:lnTo>
                <a:lnTo>
                  <a:pt x="918783" y="62870"/>
                </a:lnTo>
                <a:lnTo>
                  <a:pt x="890076" y="36097"/>
                </a:lnTo>
                <a:lnTo>
                  <a:pt x="851180" y="16176"/>
                </a:lnTo>
                <a:lnTo>
                  <a:pt x="802444" y="4089"/>
                </a:lnTo>
                <a:lnTo>
                  <a:pt x="744213" y="817"/>
                </a:lnTo>
                <a:close/>
              </a:path>
              <a:path w="945515" h="560069">
                <a:moveTo>
                  <a:pt x="375818" y="0"/>
                </a:moveTo>
                <a:lnTo>
                  <a:pt x="237134" y="0"/>
                </a:lnTo>
                <a:lnTo>
                  <a:pt x="191439" y="182118"/>
                </a:lnTo>
                <a:lnTo>
                  <a:pt x="229873" y="161697"/>
                </a:lnTo>
                <a:lnTo>
                  <a:pt x="270503" y="140752"/>
                </a:lnTo>
                <a:lnTo>
                  <a:pt x="350481" y="100749"/>
                </a:lnTo>
                <a:lnTo>
                  <a:pt x="375818" y="0"/>
                </a:lnTo>
                <a:close/>
              </a:path>
              <a:path w="945515" h="560069">
                <a:moveTo>
                  <a:pt x="787387" y="109829"/>
                </a:moveTo>
                <a:lnTo>
                  <a:pt x="786681" y="110072"/>
                </a:lnTo>
                <a:lnTo>
                  <a:pt x="787279" y="110261"/>
                </a:lnTo>
                <a:lnTo>
                  <a:pt x="787387" y="109829"/>
                </a:lnTo>
                <a:close/>
              </a:path>
              <a:path w="945515" h="560069">
                <a:moveTo>
                  <a:pt x="938382" y="103960"/>
                </a:moveTo>
                <a:lnTo>
                  <a:pt x="767275" y="103960"/>
                </a:lnTo>
                <a:lnTo>
                  <a:pt x="786681" y="110072"/>
                </a:lnTo>
                <a:lnTo>
                  <a:pt x="787387" y="109829"/>
                </a:lnTo>
                <a:lnTo>
                  <a:pt x="939374" y="109829"/>
                </a:lnTo>
                <a:lnTo>
                  <a:pt x="938382" y="103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7587" y="648966"/>
            <a:ext cx="964091" cy="109530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-200313" y="597209"/>
            <a:ext cx="6916245" cy="1338828"/>
          </a:xfrm>
          <a:prstGeom prst="rect">
            <a:avLst/>
          </a:prstGeom>
        </p:spPr>
        <p:txBody>
          <a:bodyPr vert="horz" wrap="square" lIns="0" tIns="4318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3400"/>
              </a:spcBef>
            </a:pPr>
            <a:r>
              <a:rPr lang="ja-JP" altLang="en-US" sz="3200" baseline="3205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　</a:t>
            </a:r>
            <a:r>
              <a:rPr lang="ja-JP" altLang="en-US" sz="4800" baseline="3205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4000" baseline="3205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ＪＴＢトラベルゲート仙台</a:t>
            </a:r>
            <a:r>
              <a:rPr lang="en-US" altLang="ja-JP" sz="4000" baseline="3205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br>
              <a:rPr lang="en-US" altLang="ja-JP" sz="4000" baseline="3205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sz="4000" baseline="3205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</a:t>
            </a:r>
            <a:r>
              <a:rPr lang="ja-JP" altLang="en-US" sz="4000" baseline="3205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4000" baseline="3205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4000" baseline="3205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コネクトプラザ</a:t>
            </a:r>
            <a:endParaRPr sz="4000" baseline="3205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9030" y="6964776"/>
            <a:ext cx="3015819" cy="1963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endParaRPr sz="9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3" y="824897"/>
            <a:ext cx="412525" cy="451496"/>
          </a:xfrm>
          <a:prstGeom prst="rect">
            <a:avLst/>
          </a:prstGeom>
          <a:ln>
            <a:noFill/>
          </a:ln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07240" y="1750308"/>
            <a:ext cx="412525" cy="451496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1683" y="1761077"/>
            <a:ext cx="412525" cy="451496"/>
          </a:xfrm>
          <a:prstGeom prst="rect">
            <a:avLst/>
          </a:prstGeom>
          <a:ln>
            <a:noFill/>
          </a:ln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83462" y="832987"/>
            <a:ext cx="412525" cy="526042"/>
          </a:xfrm>
          <a:prstGeom prst="rect">
            <a:avLst/>
          </a:prstGeom>
          <a:ln>
            <a:noFill/>
          </a:ln>
        </p:spPr>
      </p:pic>
      <p:sp>
        <p:nvSpPr>
          <p:cNvPr id="48" name="テキスト ボックス 47"/>
          <p:cNvSpPr txBox="1"/>
          <p:nvPr/>
        </p:nvSpPr>
        <p:spPr>
          <a:xfrm>
            <a:off x="4068367" y="2809414"/>
            <a:ext cx="342759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TEL</a:t>
            </a:r>
            <a:r>
              <a:rPr kumimoji="1" lang="ja-JP" altLang="en-US" dirty="0">
                <a:solidFill>
                  <a:schemeClr val="bg1"/>
                </a:solidFill>
              </a:rPr>
              <a:t>　</a:t>
            </a:r>
            <a:r>
              <a:rPr kumimoji="1" lang="en-US" altLang="ja-JP" dirty="0">
                <a:solidFill>
                  <a:schemeClr val="bg1"/>
                </a:solidFill>
              </a:rPr>
              <a:t>022-208-5888</a:t>
            </a:r>
          </a:p>
          <a:p>
            <a:r>
              <a:rPr kumimoji="1" lang="ja-JP" altLang="en-US" sz="1100" dirty="0" smtClean="0">
                <a:solidFill>
                  <a:schemeClr val="bg1"/>
                </a:solidFill>
              </a:rPr>
              <a:t>ご来店の際は事前に来店予約をお願いいたします。</a:t>
            </a:r>
            <a:endParaRPr kumimoji="1" lang="en-US" altLang="ja-JP" sz="1100" dirty="0">
              <a:solidFill>
                <a:schemeClr val="bg1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5988050" y="6523426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（イメージ）</a:t>
            </a: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-287357" y="4426073"/>
            <a:ext cx="2766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　</a:t>
            </a:r>
            <a:r>
              <a:rPr kumimoji="1" lang="ja-JP" altLang="en-US" dirty="0">
                <a:solidFill>
                  <a:schemeClr val="tx1"/>
                </a:solidFill>
              </a:rPr>
              <a:t>  </a:t>
            </a:r>
            <a:r>
              <a:rPr kumimoji="1" lang="ja-JP" altLang="en-US" sz="1400" b="1" dirty="0">
                <a:solidFill>
                  <a:schemeClr val="tx1"/>
                </a:solidFill>
              </a:rPr>
              <a:t>お取扱商品（一例）</a:t>
            </a:r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20531" y="9809310"/>
            <a:ext cx="5053344" cy="71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lang="en-US" altLang="ja-JP" sz="1200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※JR</a:t>
            </a:r>
            <a:r>
              <a:rPr lang="ja-JP" altLang="en-US" sz="1200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券、国内航空券、商品券のお取り扱いは致しておりません</a:t>
            </a:r>
            <a:endParaRPr lang="en-US" altLang="ja-JP" sz="1200" dirty="0" smtClean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lang="en-US" altLang="ja-JP" sz="1200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※</a:t>
            </a:r>
            <a:r>
              <a:rPr lang="ja-JP" altLang="en-US" sz="1200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お支払いはキャッシュレスのみ承ります</a:t>
            </a:r>
            <a:endParaRPr lang="en-US" altLang="ja-JP" sz="1200" dirty="0" smtClean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endParaRPr kumimoji="1" lang="en-US" altLang="ja-JP" sz="12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3" name="object 9"/>
          <p:cNvSpPr txBox="1"/>
          <p:nvPr/>
        </p:nvSpPr>
        <p:spPr>
          <a:xfrm>
            <a:off x="420530" y="9258942"/>
            <a:ext cx="6980991" cy="32060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altLang="ja-JP" sz="20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J</a:t>
            </a:r>
            <a:r>
              <a:rPr sz="20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TB</a:t>
            </a:r>
            <a:r>
              <a:rPr lang="ja-JP" altLang="en-US" sz="20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トラベルゲート仙台　コネクトプラザ　</a:t>
            </a:r>
            <a:endParaRPr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3" name="AutoShape 4" descr="data:image/png;base64,%20iVBORw0KGgoAAAANSUhEUgAAAFMAAABnCAYAAAB8WX67AAAAAXNSR0IArs4c6QAAAARnQU1BAACxjwv8YQUAAAAJcEhZcwAADsMAAA7DAcdvqGQAAE6hSURBVHhe7b1pkGTpdR12srJy3yursva1u7qr95nu6ZnBYMjBPgAxBAQIJAWJ0AKGLYtUOCjTYjDkRWVLlsHFSzgcJMWQTQcRwUUmANEgKAgcgMBgBrP39Mz03l1de1VWrpX7UpmVPue+ypkiIvTPP/2qX7/Mt3zL/e4999xveYn/f/v/bnP9V7/6X/QGBwfh8XjgcrkwMDBgx/7W6/WOPvFmntd37W63G4eHh7br+ePXtPU/63z/XpdrwM45n3WPs9v9h84zh+iBJbDnVBbdq+PxTeeUZj+t/rHLRPrflW63y0S5dbtdOypNfe7wnv52/JpyZyn+Wp79tFWmHo+6r3++0+nY84cdpsnPA36/3wQpgRxPQFv/wX7FdF6fda82nTteqePndNR9/XutsLxP+8CAm5moeMyPx86B8qMAByj4o+f7eR/Pt7/rurbj92jnVbjZYB73II8ueD2sE4+q34+XSbvO9euutAb4rO7pp6/N0lWePPbT0dHn8yEYDCIcCiHEPRqNYkAnteumfmFVeG39SlirqwV47O/Ht/cqc/TswcGBfe9v/YrwMnedZ/qSA3d/wINw2M97JNj+dV1j5QaZLs+7KRQXj/08+vlpO55Pv+GUsPtIQIODbn6WgJxdt6s875fJSU/PKq/+Z+0Smr7r2L/v+LNqNJ/XB38wwHr4+Twv6EYrAo/9h45v/QT6iegeCVSCOy547bp+/Pn+vf0GcCrEQlE7vR4vEokEgqGgaaUaod9o0igJ5fAoXUujn9dR3v3yatOzpXIJ++Uy9xJNuWtpqsGcO3Q/hf9eHfqCcTT0x+uoo9I2Ies7G2VA6R1tKp/O67rX60WAWspUiRvMuF/ZvkB0PL7pe78C2nSPtr6wdOw/p4L0r6mSOuox4Uq73XaERnzrdnvYL5axt5dFq9XCIDWAuVjBVa7DIzzTpsIL1awcSoy70trf30epVLLnA/4AkkNsnKAf1UoFtVqd9/Nh5uWUwXlOyu8eVHkFGTrFOrv5nddUB8GQsx8phZ4zcUjIjsZrlyDD4QASQzGkRlJw/eb/+C94m/NPN6jC/ZulJUpQn/vCPr5JyxwhO991n75r07Ev3FKlSoHl0Gw2mA0xjMIaGU4gmUhaoVkTdLod0zhtls4hn9fRvqsa/I81P+gcoFqtoEvQ5xkEA8H3Gs/KOuBAUocNVa83TcjCNJl7f7O66GFVW+XXF0r4kEplAtQ5OTPuTv1ULt6jMvGPqAGf30erSmJ0ZAzDY+OIDyfh+p9+/V/2OsycjeMkxM08Ez8r075QtDmf5XB4nt+lK6rooTJhKztCd8xJz1rl+KXRbJqW1Jp1moTPLCHo9SMSDluafMQqpged5xxhWvpmWo7W5PJ50+hoJAI/05Fm6P5+OZ20OvZd4pdDOaBHLxT34fd5ECK2KU3dp83Ka4KypmIRnHSsDIbdSs9pHAlb12TS4xNTOHfmHE6cWEQyNQxfQD6HafzWV6SZfMyE4FSmX7D+pvParJD6rH9MXAXjjXZNmxXCGsFp4eOazZPw0NGp4aRd3QNZwPuN1M9PR91vz9DT84N9ltaqUVptwgGFKI30EhYOKSw+bc/qEWm4tg7TV/6CEjXWICvr83ntmvLol8vSphAHqW4qz8CAGMAA2gdtPuvI4qB9wHsICcT4S49fxeLZMxgaGkKUOBkMMM2eScLRTCsFM+wQy/TZqYhTwX7lTG4q1REIU1fsmm1qAB6c73+9If76Z+e7dkuS/x0/59zDI6/JnFwu8lOrhi44lqPvwtwmBasqBEjtHDOXRvXQbDVNGL1el+Z45FC4m+D43erCTUc1isdLauQh3Rn0w+8P2h6gQwxHgoSmXaytbViD6Kluz42h0TFceeIKEskIQmzQgQE/yuUqCvkChfkb/wPL7wjM1Lm/8ZyZv1X4SKDc+kLs7zqr4/FNmtnf+tqqe0yzuTlp6Zm+yTlHu4d73xE4mql/jsXoOdutQQ8puBYxsW14aPjN5L1ex/va83pYjWD5kXcKGsQ9ea/XF0BA2k0hDhHvkkntwxhKJhCJRqhsh6g2K/ir7/4Vbt98QAtgUiyDtDUxPISJqUnU6Atq1SraLMcBIcz1P//mv+I971OXfoEdE3GE2f+uo8mAuyqu7/3ntOmzc/7969pMSLwmLJY2aOs3XL/Suq77HdE6zw1QM/mwnes3iOVJrTPh2RXmy7SU7vF7Bo4ojxiCe9BLzSPJDoTpjMIYiscRjUUpuCSGR4YRpEeWhva3LtM4YLVypFh7Ozt446UXsUEN9TIdtZjVk38i8i5+Fxuw8kszlcCPOx1t/c9/TWg0JZmRNEga6AhM+1GCEsjR89p0ri845973Be00kExPwtWzvEemKCM/dq+EcjxNg1rRGd0pAfKr7hFtGaRQPB4f8VRmG3KilEgU8QTpSypF7RuiGQfew09tSrvJItYbTVSqdWTSaexsbfC4i2Iuh3q1zPqyfM7NjuXwGwnlUXOqLrz+m3RA/YLq2P98XKja3jvPh/jNPjunHP2w6/z3nic+EoYaqb/1Bajt/bQdze8dHpk2Hzv+/CCFJCn3tc6u8TaHF7JKFP7goAdeckwfhReNxowlJMg3R1OjPMZptmGjMv1NitA66NKZHSBXKCJPgRUyOZQLBZSKBVKqCprtBjot7nSWajY5GdVUxerxs9qzazV3Nn1y/at/8d+SA/fNzKmwgLx/h8OxnM0q0z8eCUNHVbv/XR5R2CIncXxTun3N1/7+OToIPaO8LHU5HhVWhWE1eF0fFTFZQ9mT/J/3qGg+4t7wcAqTU9PUvLEj7ItT+/x2pzYJr8061RoNFAv7KOaLKGYlwD3UyxUKtYF2p8WGFq0i26Cg1egqpWTRMwVQ6ZxG1p/V1youPurIw/Vr//SXe4o4HJySSakywip9dR52KslNCfe9uc7ruj7zsnO7Ku8Ioy9MnbOMuckU3xMmW7fLo5mm2lmF1LNHzkXpKL5mgG4ORnFw17SSlIvHQ2p8mHzz5NISLly8gHg8Ru8asHxUuQ73CgVVYXiZy2SRzWRQoiDrtRoO6LREocReVAYzV6ZpAjyUQKmNR1XW1m/8fj1sYzGdXiqWhc/piutv/8xne8IPn48Ug4UfJMgKzFUlB4dYQR6lPcpBnlApScAqgMzQWou7g4GOBsq8Tdj83i/E8cK0aWK6JhKsjTkpeevcGOQ5lUNOQ50IPtKfWCxmToMPYWd7G+mdtGHfyaVT5o0T8Sgx0k9O2DHh5dNZVEtlRktVYmGDlaagWPmuPIujDyZ0YwQ05WajZZ/VkIl4hHmrnrpVDk+N75RfNZDlURecRuVn1VXdcK6/+3Of7XWYgVRcMa9aXkmIRkjIXgK6KuMhYVUYKHxytM/BMH3Wru3HhaaMdK3/XY3Uz1yb87y6tJwIwu0m9vnI8wIh4hyFR20bHx3FyFjK0TwKT5tw7q0338LNd98hNalYuBinMDtsoHqt8Z72GrUz2TkNLaGYMIR2zFta2TqK73W/iL2fJNxPfPWQe+oelddRFMfC+s/Jd3QIB7JA9RE0my24/stf/oc9fVGindYBWs02GiS+eohpKGdqi7qjBlnJgBHVIAsvLZBWScgyVdt0LwukAvQzFo1RNDLIexyRSsiCB+oi03W7vfS49Lr0uLF4AuPjo8RAUhbuchzalE6bpicz3SPO7e7sUjN37HjICklLlLh1Qshk+VkC1FHP8qNpYf/YZZmoDpa2NpdJnN91v/543Xn2SOtMASS8jkVgiveb9PwNxv4KHvoCdf3Wr//3vRa9VoOSLWSzuHd3FfuVurXMxBjNJxFHu0khd5psDWqUAx8UAAVLoaYY5M8uLLAihAKSbHE0AbZaT0Xr935bQUUfqDVthZLwYnRsDGPj40hR+8bGRhGJRYx2mPBoenk6ilKxiOxeGhlGIxJmrVozLdA9HcXhPLb4XT1GbuGtrEua5GRPQTs0TlxQ0nQ0TZ8lNn62T07jO0JTGHrIMnJnuvV63XYJULuuH/BoPFeabmk70Ob6/X/z29RMCpLh0Buvvo71nSxpQQ8hxtG1ZhVXHj2H2ckJNNrUVoJzh9ggSJAJtdgqY+MTePbTz1nnLa3HYlppY49m4dyrDFkJPiPhl+gQmnQA8wsnMDc3j1CYPJBUpt2qW1iWz+axl85QkMQ8kuZ6ndEFcVAN1DlsM31qhXWcVJk+NYL5SbghEnI5JK8/bFAkwfWhiC1k+Uv5HGrGRuaxx8bQUVrVIK4qXTtS6xTVdA2OHP+gf9Z5zDRd6mzmUaRdQpQiSaCu//uPv2pmXshl8dL3X8TefgOF/TIiNONKu45wwIfPf/ZZcwpsOqc19MfEBeo+hmVXn/4JYp3XcESbmblhkByJG6FghM4jZkJrsrBbW1tYXX1ggggxDlZhmvSyVQqzQUfQpfCUhrRTkNDpHpjwKiTPLUKQGlO7Q9KZB7HW4/VLfIx4AqygYMcRmAmNmmeCp9IYpFFQ0q6mLFLOifeo7EpTQhEkCT/FYR0sJ8yxHhKcRVQMWY3b8rP8gNiQh99d3/p/vtaTzZf2C7j+5pv40UvX4PZHcfbsGdy7/4AF6eCnf+onMDExZUJ0AErWJIxhMXmcP3UKPuLeICmVn5WS0DQ2ot5nOTJpaput3mRluqzUW29ds5i2SpNVGnJfbWqB0lRZDKeEUUfCEI0xEyQ8NBo1q6BTMS8fd2CBbcznyG870l4KjsKS4JTPAfNtNBuWt+61jgsWX5AiXyCNk5YpbpcgjdVQUBqukF9wfAMFx0a3ewzr9ZwcstNZbOb+nW9/k1Amkt3A3u42XvjuS0hnKxifnkeZGur1dvDsx3/SPKsq4JiPs2sboFaMkjAHI2EMJ4YRoceVABs0lWpNPK9E85W51hAfGsLs7LQJM5cpmhk5MCBhCLOoRdwlTBOi6AyvS0iCjR6xziHVzvCGjv29TPiQE5UQW8xbWqauPpmlnI2LEZM0SMISZzVh8bsvQKYixkJq2BeYm0dZi75LaOYPzJwdM++bteBDDSIY8noDcP3w+8/3DpixzLdNgRbJ0W6+e5uCaFmLzM1PY2p6mgVxtMERptLRZ2oV+eDZi48gT4HVKmUL/KW8IsYyKwlMwmJ70dGkmN4MHty/T66YZjqOT5XW9U3yPUHy2GYaBxIQCyuB1evkjHQGwjaZuxpMR9NaPuNiPjLPAcKLhybqGqTm8bND8ShE+gHTMp/MkvSHpqkBsQEKVQJyhKb9KDIzAap7j/Xl574CaROkqHHl84rZfSRHxuD66v/5e714PM7CHCLOMMxDTZN2HEgr6HC0Ga3Q0CwTU4H7AnUSBAIE/rY0io2iTl9HePTihnk6OnxzJDXMhpnE+voaMoyFxStVcG0uaSafe1/bHGcjHN3e2sHe3p5dV9mU5vHKanTVTI7nfOro8A3CS2EJT33Kg8xEyqBOELdFVOpJUn0G4HER66i1qpvS024mq7oeCe+4ELXZ9aPPKlO5uI+Tiyfh+vDFC70Ti4soE1vmF+ZQbdSxeGqJtOMQ4zNTdB6O+qs7TCofDIcs8QNpnP7My0kLSHIlOGmJtEpencKVx+9RmALGMZLvqZkZCnPdvLawSuU8MKrkOAyFk1Z2/jdA/tft9HDn9j2LqYVXFqPLTGWuMktilrTNwTGVkTg3SGpFbcYAtZD3+VkH4WSz2cXo6BTu31snOe9gYjxGofqsPn0hHt+OC7F/7T1B6/PR90060w889QRcf+tDP9ETZhT2SwzLhrGby2A0NW6E1Nsn5mz5sdGksbIx8soGTe+xJ67CT8FqPKffi6III6BxFgrEelsoWA2iSajyxhFGKXPzC1hbW0dub8fRFnlF5uHmsW9ejrk5liDHsrqyTkysmcD62nj8nvc+cx8YoKkP0lKqggjgYclrgYDK3SJfbrQOUd2vILf1I1y5NGUNI1u1P+X3YwI9vv34NXFYthI2H97DUx+4DNcvfu6n7Q55NZm6JlcoPpY2DXr8Jv38fpHefAIrqw8RoYdWop//+b+D6RPzZtb3b97CzsamdUmNTrDQB02S+ZRp6SifixAGmoyuJHEJRI6lQfwTd1bjSxgWtrLRnMF8R2MlHDXT6sNNkveKVVYCN83gUYWzz7qZm9N/0EWlE8TBwCStzIUMdx9PJ/yMv11BtHhPq8K8M6/gqSvzViZZRY+NaKkwTdVZm6Vr32WBzlk7crdvGglgfus338bpuYSE+Zx1wdmD3KUZh/rIisiMBIp9bfCysru7u0zFhQ9+8hO48Nhlw8P1e/fw7W/8OwQZ066srZIeeS30lAPR6F02n8f41BTCsShNLoRnPv5xuNh45nTYGH2cFDzIEcphyKQ1DqM4OZ8rMu4m2JuQHcFp65e7f05HBRYrO23Uo5dM41qEiYFeG5O9PWxWCQvJKTrHJiL5l3HlzAQ6xkmt6vrfPvcV0BGgdmnsMQ59dINLghro4rvf+Dqi3i7cjy0tLvcLJFhVSCaQ7tAhSC+Ui8ao5R3V7SVTrlQr8NHETy6dtrh9l3Hyxp07JPpejAxFEWX8ru4tl5ySogrSljaf2aAXV2NcuHIZfvJQByJYKqZpIVxbA2UtlEs0w7084WAT9+88QHp3zzBSEHIcJ/tY2d/N3FnkYqmFodnzNu0mEnDhRBzwd8ksyFGvnJ3A4CHDwWYaw6m41ds4o0GEozTvaT/345+1SZBHH+2c2Mra5j78qVOUq7SDu+MhnZaNpkbw1Cc/jemlM9SIlmGeiLdFHgSiUqFgRNhaiwl2eO2g2+b39hFWdhmOepAg94xTAFOpJJLREGZo+iEKwJpN7WRFUhM62m/9lhSWLEDmLuIfDkdMUEpX2qsHVeG+8Pqf+0KWRnfLeQymbyHe2sUEcvB3soSUBoKDbLxKFv5KGr1WjU5TvJICPCZIR4DHLaB/dDbnvHZBQ8+6+TC0hGz4cVqATlPachaUmn32sFAnLz+KkxcvoEGNcvOuLmkKDp0OX/UtalDKeBEFGicmBigA65FmGnB1MUjzDFB4XXI94ZJ4nhhANBbmdXlOPdsvmFqetx1VyAREoTjCZVTFtGT6dicLrPuO3+sIwfnuIe9tlHPI3n8B917/Lm68+jpuv3MfmZ111HMbWL17Hent+6Y0g0zDVPk97WP6/K9vxsrj+NY/72zqQHdZD32qex2PB19yLJln7WARCO/PbG+S35WpiSKl0lZFIrzGAniUOf8Vs1lm5vT5qUsuwF3E2Xo7KOAQBfyZL30Js+Rfh9QoFatNJ6QBfXMUajy17tFfXyNkHRYPmyAVxsmcRbb9Rov6m1N55xlZlnipKBpPoNYu4t7qTeQLO/TeVWbTpGZTGQhD4VgEkXAUXpZX+Uog1onEzfodjgSmtP9jm3OPc69G9p+6lMTpCVq2xasSFgUlQq5d2ChNDUWjJPIJ+y4BKTNpSzZNMCdXVAcEczWt2SdxVUho2saj/nw0c49ic6alXQJqNuuW9nuF4r9+sd8XkDobJEzHfB2hOp3Sx7f+/f3N2pnpxYhf8xe+gJOPfgpXnvkwLhGje4hhZuoE5k5fRc+fxHByxHCatTI/0Bfi8U3njufR/2y7EUXpYhc1cvO2BvjUKSA8kjAVweh7l3uNmumiuSsLJ5I5im4oWI21JBirS3jKUOWQsCx0PBJcm2BfqzaQyRctjQM6MfWBRsNBamjToT1WMCulfT5uutIyOQYHDx2TdxyFc6825aP8JWixB4vUeOlw/Cpu+M/jleYc/nLTj818HXc203h9o4HnH3ZxI8vggOTeLa00m3HScwSqvf/5/aO29wTJvedyOjha5NF3t7J4sLlDzKQApXUmDGpoh0JTZTM7u6ywlJiGa+CvuTfUYjobdRhXKpV+DvZcYjhpX2VyEkZZHbnkc6qkCmtCZx7qyVd87RTfKaCE6BTSwSkTKoXmmHzf2WhnxXmTpdWvrP2vo9Ooymt7J4+bd/O49vYu3rhVwTdeyqLmnsJr20Fcu1fCzm6OdaNGWlp6+P20+mn301WZnGO/xM4V6aRmJ6/vruHdwg28u3kLA4fqxKUw1JVvveMUruZ8e5lZnKaQGEoa/1O/ojaZer1ZQyadsZ55VTg2lLBxInlbmYy8vjBWQvHSK6sjhYhrFlCtNVGpMZqhtpkWssGs+0taqM9HGmhxNJ2PyLwz7iRJv6+V/U3aaA2u06yDICuzch+dtXuYQhGTA/s870fTnUBkgBZDS2kVS/KB1riO05UyEbLM3AV5Du47guVHy6kvWOebwT7vCUaTmD/zk3jsQ3+L4eSHn+rJ4bpp8yqUm09rjPniMx/Dsz/38/jT/+03sHn7hoWWmpYnDc4SHwe9IXzhF34Bs+KazOV3v/LraGTT8AV9NuVP3VuPfvRZpNdX8c6LL9oQsWChyZj58k8+Y0O06jKzoVI1gCrAglpD2DneL0xjeWKaA5RKmfCti+xoV2NZgMEn1fOztfIQr3/vu4zj61SIQWI572GjSWGcTt4BNGgZhwcNxGMBNp5CSeXbH9pgSjxqcK1FZbjw2BVceJSBiYRu1iV6KCHzK8uqoOSwfYjJk2eoYGygn/3QYz3qATxEbsWa0gCN0UxfvIIv/Gf/Of7i938b9994lZqkadPOfJwK4/ZAKI7P/L0vYfLECRZiAL/zla+gsrtFYh1CNBSkptLZNMhFWVCvemiodV1CiCiRhKimkyYLOw3rTKCiGqwcK2NjN6zcISv80eeew8mz50xqfSFKkxVSWhAik/MMYO32Hbzw9a/xHlac18o1wgnTFkeW1ot9eJQfd2U5wIe7g33GworxGc10EylpsWzPfPJZLJ47y3KqI4Z58Sblr2BBnk4+ZOX2XSuz7ndfmB1fXjh7gYnAhg5sY+ajk3NYeOQKmiToq3dvWgVd0hbdR3qTyeaxRC6aTI1ZYVdu3EApm2GlfBjwUoCMW9mGttvkJj4nPFWpVUEPhaUOX/VGObg5iNVcDXe3yRErNeyVW8iU2yizQS4yn9ToiApmxXPwVdWTJIWjzrlKLodNRlnUZ7tVZXUpfqYQGb/ywHyskdgo3HXeyVtQQy0d9OPWyga2ciVk9su4fW8FL/7oVbzwgx/hhRdewve+9wPrSz137oxTFD6bGI7Z/KXh0RQGFPO2XAzLosOm3k5vdw975JqVUgk1OR5KXiYnYWjooc4ENWd8d3OLaWqMpmNT7DT0IBGysc1U1UIDOlrG/MfPjrfvWi+4sLjFYKBeb9hkgXKtgVylibz2chXZ8j72qV3qXdLzEo425ak/CU14Z9rN7/TR1vfAOjp52R/vl5nyPmmw3c/6dDuHaMqxtqlVLe68xRNLYjtPB6Uh5WIF9x+u4+aN27h16zZucr916y6ViM7LGlL5qCH8tFq/LXYYyLEFNnd3kJqaojrTLIUJVmniQaeNSCxhmiQnpQhGsx5UoFg0bK0rTy+h1XleaYm4a6jhkFGQVdew0OpiAqGYbdc1CxE1cUDxeL1Fgk22oDSZvx7rdeS0pMm8l49Zu0itdBM3QYhMVDxYAjQ85XkatDNaSiFqnqXjUNSDr+kwZCvKl2bZJlxV2Vj7VJpMtojqAeGCvFh2rgBFOQhKHFbh0LbZ2RmjaWolNo3t+hMEDGh0sF0toZjeRnxomFgYpWzUudpChwA7OkkhszDSSs0aO1BXGivW5veaRhJVcRb64OCQwtAQg1NQy4Lp9HdVyOGFzi7WoPFrm1Vx0EWDQC5wdzM9TSXwEqMH6Rl9FMY7r72O7/35X+C73/wWvvPNb+LP/uSP8dJffRdbD1fx8M4dvHPtOtburyO7mzbBS9R9vqu8+Z+Tr85JK1l2NaQEqzqpe1Bl77abFIrjgGyk1XnUGlGiU8qihfIRxAXzA8JZ48zc3acnhpeFJWWNFGojdNT5WTzy1OUn7OZr3/9LFqRnxLtNLZQgy8TXodFRzNMB5Ymrt9+5ic2NdYQZRwfVhaY+UWk5S6OxFpXKMJObxtNlItJROaR6k1pCLZS3DJNKxUJ+TA3HMRkPIsH02ELQFB6No4fJKLZvvo3iygOs33kXN195Ey++9BruvPYGijt0gD5WgHlJU1qEKOXv9HNKi3gwIdMhKX/VyazITc3vIZ/LIL9foiDZ8Lzf4MGecRRCHPzqo49gPJlEPl9AifdWShWUS1Vztq5PPnpWzWCaJAfj0ZgwM1K1/86v/HMEohH86f/yL21aSo+ZyiwpYeOO8ZEUxsbHsLq6jsp+hVyvizG23Gg8Sq9OSiItYEF89H5m+sxHfZLCXZmnthY1srDPaEmDZtJMxuAa8kiE/fC52XjU2mh8GLHJWUY6foQorNLGfQwe1OGnVd3JVLGVaeJXP/tpFOpZ3N15aMKTxlcY5kkcci7SWMuTWqZITR+bxMv9OmGGXllyO2D8XmmynLIcyj9IZyohqi2knjqenZsmWwlge69g2i3tzJK3ime7z0yNLgsffIqDvUIcR6/F9yYWlzAyMYX7b7+BbCZrZqMWlEOyASwWqFPdR5Ta4vcFkGGiCheDrLAwRi1rvIwld+J4S91wUILtUlADbLzk5Em4kwvwD6Vw5uwplItZm/2RZKOIvLsoxDZ5Y75QsdFQ4VqLJFtDGW89zOLEyVP47N/7eTqONDJba4ZpCkJM6yQE5mlRFcuhmRgSgIcn6/QRiWgCn3rqPBZGgxiOxHFADI0HvJigVVxdnMVY3I/zsymcSMWwOBpDjHUTPA3NLFI20zh76RLOX7yA+YV5uGcS4WVrPQpHpqCcWU9WWP2aExidmcW1l36A/ULeBKMWF8HWZ3nHeDgkJMA+6UyuXKEgKVgKSI2ptAyfuEuIagQ9JzP3+IPoUWMrxPlKQzxw0KIud7uMkbAHsUgAMTbMBCnR6FjKpvmNJqIUyiGmZ8Zx6sxpLJw+iUvnTuMEK+LZ2ED61tvY7zQtolIUJ/6n/Kxe3CRYG08npjdqB0iz8T/x4afx6UfGsDQaZj7ThLg60jRhDcxpOqN34MAELwUbcNOICUcHVIa2N2ANViqVkSNNLNPk3Y+enF42Es3W0hCEvJMckGZPzJxawtzpc+Rud7C1+tDwU+YgyShBYUhY0/x4f4v3F9mq6rcMETOd+Y1O3G6TCPiMBKtZuQ1W8smPfARPf+KTOH32DBapAfMLY5gYTxAemwYfkeEUMoUSsdlxcnVieL1SZry/T/Ns03N7bGKVVkwUCkXc+avvo5BPYzARMguSTSraUb6W95FFKSBpkHlUue9RcDfWqcnBIfIiL26ubtB3dPFwJ8PHBxFOMJxmWdyhGNoUXKbSQ7XRxgOaeM/NfCnIjOBP2k+tdz13+UxPkYJCRZ1wU4VZd3q2A0ZBj+Ln/tE/wX/4oz/Ai//hW2Zyh0ZNHHOXBqQSMYtw5ERWSS8SkSBNI4Kg3xGoCs/GNE1Vj72W4ZXo4D72mefwgWeeMsG4B9RnSRwmZslTej1qIMa9PjofeUxCxl46jT/8gz/B29ffRYBaLZjR7OAOEw8ybKyzDvPjQ5gfi1njUW4okfqYV1aRea+0UlZxwGda/LxXbBo3/czf/DzmZibw4vPfpiJ54Bt9BIVyA5cfmaW2jqNOWZS27+PaC9+nUFkuKlAqOYp9cmFBivpuq3TI7nNTE8uahyN8UzQi8LW5Pay0JxjG6SuP4ybDyTQ9tXW+UjDm6VgIm3vDxHjKTKhCTdEwQIyZWUjH+w5k4jJt7qIf+i7BLywukuhPH5mPrIKUiPkX8/u2QkLgrvEgaZTGk3yDxFZqyUV606c+9DRibMTrb71l3Xxhen/lEQ4SHoIaUe2ZVpr1sC6yCIcOcadltEiF2rxWZx1VzsxOGjvrW2iUi6yfi051HlOkhHJcImqedsn8wOnpGM4sTGNhOoVWo4Reu45BYne3VUeQ/sb96OmF5cz+PkLqfeYJeVL1Hx/QYYTiCZxgjH5QKzMGvWECM6ci6XETF/XTpCVYCTiruUk0l3BAkxYkYEeI4niqmPhci167wQpp0sLFK48wLToJNZ7SJKfs0CmIs2mlmDRK+OZhA4m/aqbd5LS8uhsrDBsLNDf1FwQILZo9F/INmGUIWqR9TT7b57cmUGkkfYGCDxMmGzfDiCeTK3BnGFss2/XRISpJO4utu2+gsHkLD25cw5235IQLpGc1bFLw9XKZ+XooqS4bmtZBYHX/1Ic/tXz16Y+bV2vuFylQH7w0Uc3oVW3GZk/Q5nuWmCxGlVbLU3ZmYsYhDRq6dCRtPqO5nU4nriNMaYVTMQnywD53ESTlEkfVnCSbqErhSgPlddU7rwX7zmDeoX1Xb3uNZiuhqT90e2OLGFnk9wZ8zEuYnQh7EadVSJhtUi4JzayIuxpVzlOOlQcTZoPnJFB5fU3vqbaauHjpLH7pH38Z584vYZKmf+XJi1g8cwbnHrnI/QL2G2XMnlxg2OrBzm6WbMSLdLZgE4Tdn/vEp5bPXLqKcCzGmDiH+ESMN7jhEm8idlVLNdOcg0aV5lG33hhraZqMFg5YLw6xVufEFbVFSbQlTAldlRCpq7HQEuIBW0MNkk5n8Bojm+vX3saNm3dMOJoCIyIsc+RdNsVamq6edMNemaoqTg1fXWPEQ29cYMDgo6Yq52Q0YFoq4bVa0sC+VhIvmamKou8ql4RPeZvH1/ykCOFB1GlmagyLC5O2blLlqNQbBjv+IGNv4rrmS83MTuHU0gIeeew8PvjMBxGKhW3aj+vvf/m/6WULdSydOckHgiTKjFFz95AajqFWY6STa2Mvn0GD2jA5nkSrWSVBz1PdK6hUtW6QVITuRfFupsTWoRCnhqM0Tao9P3e6DgSUag2akDRbOMowjgUt15zFpHVitoctrMgpwOfIUOkQpjBOSqQZIlqrODk9yQY5wO07K3iwsopbt+/ZarIENXEkFmL+HZwiG4ix0hJXta7GcxyOnJ58gTTSVhSr4VmYGi2rxDKIyonidegML1xcwhf+5nPE9yZiDBYG3H4+3zA2YRu9uoZu5CzVwR2k88nl8shncnD9u699p7e7s4dXXnrd+u6GR4dp1eSLbO3zFy/RS2l+ZQWbOyXs7u1gKhXHYaWIN199BcViHn5iRYBmWOQ90hS9lUDmJtNTqMjym1aUVTmrlAMJGmtyOjZIYYiHoiJ+YmOAz9UO6IVZUZuyx/sDDDFHCAtVqlKmuM/nNetDS20GECXBHqJApWlnp4cZbtJJMk1ZSbXeMoonXNZmHNccUY95dFCmk6rQGUqbo4y4uoyIzpyZx+e/8DkMkkmcIgxp3ZBm7BULezYJQvF2j/5EWK7JtnqjguqsSbWu2+tbrF0DpXwF25tb6FCtNdQgM2w36wgPUgjEpdUHq/DwfJ3mHqazqpLbbdMLPvKBq8wojTVy0XAgxIrHmRFxjZxQQmoR4/YVw7LQNk2RgK3YXm+M0WQtXyhsZiiGW2Oh3OSudXNIZAka1T8yzRgrLGyTOSskFbZSzogGfYhRoJonf5aRSpTCVCO2eU04JowUDxT+i0nIEal/QcKUwNVb5SfGB+k0O60uHn30DP7pr/0TDCXj8DKfMrmklsOsM2QWZvtovYI19UCpoTTVRosYVEbXv37+dq9Olb88P4k3b7xLcxnA4zMDSK88tLWELZrB6sYDlGnqEydOMwQ7xMmzZ+2VCjKtKYJ0tbRHepCj+e8ivbmDZp28r3qAiATF+zc2Nxl/7yPH9DT8EY4PMZ5fs6nbscQQTdyPBls2s7ONIkkwW4Q+TdBBaiQqw0aJioeKFXB3lv454WqUaYTpxYV9S1OM4f3CTBeF1DCMFsWTUxReCm+tK5HPVaiVDV4rU0BaDOFn+uKh/+DLP4Nf/KVfME2XXUmptahV0xGvk+NqSLtZrxruqmFEySolWgs11fUPf/uV3nbPj+l4AAsRN0Y9JYyH3Ygnw8SCGlvICeH2ywyZckWbnOWP0duShau3vEgNDTEuz6d3zUltbawgn9OqiSIqjLHlxeXBWRMMJRKIJOLwR6KmSYeiPPSqOdIS36APK/fuIL21jeHpGYyPT1KIDcPmYqkIl61vpAaTi0olNWRQbzCOjoSI83J0NNEJCjOghVtAsVqh0OQYKUuJk0XQ0IJCwBbzrLGBaNWG2wFitY/ClMv8lV/5T/DJZ5/hcz02vBYbsIxUtup+A/epYCqr1pbLqWoSmtiGltXE1TX33/3Od3uiCJtNsvoJFz57OQTPIQGdfLNOnNNa7TgxUFqwycree/VFmm4BbZdwjs6jUMaJk6cNTzoMsaIjc2j7QogkhyiAFjy9A8RpQsXcHm5cewt14ux+rQo/01UjHFJT2z16bFYmz3vWVtbRYyWC5Jnildm9LDVjELmdTUSHRjBAz65eeXt5CssUi4YIORl7Bc/5CZq5nxoszSNNo1FQc4S9TgAhDintEx1q8GKFmF2nhir6M2FS4F/++z+Ln/rkMwYl6hiX+YrQpze2Kch9uAgJHt6veZ2iXho53WBIqv4B19/4te/1DlwdjA+FERoO4uRUhZWgifoIzrmHaFWoWZvUjl2aKrVtKJnC7KlFJOcuWMRUK24T57pGHeZOLvKcM2rniiTJyTrUTHHPQXR5r5bj+Q/q1AqaFnE1U6jhrVoQbcXbmQ34qzuIHdYYK4fQpdA8FHY6Q+2mE3jn+lu4xGjMlgayETN7e4yj6WGZ99J0nKGuF51yFtlNTXkcoLNysNFUUmZEoUiI6p6JD9FCSAWb1Obt3TQaxERhoDpzPve5T+Pzn/+04az6N7Rqr5zP493rN/CDF1626TVxQpOmk3vY2Br7eXB/BZcunIPrj/7N/9prEWM0qX4rXWC9k4xZ6TyyN1HP0elQELGhacxffIwcdB7DM/O2omKg69CgcCCKeqdOrNxEJb+LpmsQzUrDBNiJpdDxRbHajmGb9Y4RSibIBeM+F3xdaacbrewefK0qQu4OBnJbqK7fRsVDbHNT02kxLpLjQDBivTNDKWom8VIOTXOb5AzFD8eiPuyt0Wpu3cEemYnCrzo9P62ZAiFF8wyY2XqI4WfIUGbmp+kg6TQoTHn+IiM3aZmCiNnpCaOFGuOqV6ooEdrkO37vq1/H1k7OokRRtwE2jt4PEoiEqd1NJEnfXL/3W7/a8x6WsL6iNYlpAizphOLgidMYv/gkTl48x4LH4IlOIM8K9QaogdEOQh5qHCtWLRewtnUXrUNqV/Q0qvGrGKTzCOxvobl1Dy5qYMXtQTM4Df8QeRufUTTv7zWQ8B9ixO9GuFPFIAXgCg9iIh5Dm85jgE4pv5fG7vYOK5NDq14h/agzWGAMrnWWw3SA1L5Dpp/ffBsuetVbtx7akkDF244waeLcZbJyNp/+zHOYmpuyKS1pYryFueSW8vLPfOQZXHn8CZL9BrK763DxXL3SZOi4ic2NNP71V/8U23s5RnzqaGYjUAHVZ2uD3xSsYMT1sSev9k7MTyDCAmhx59iJRVz9+E9jeO4sdlpejI4Mm4Yo4tFQBFhx/8E+8W0bK5vvYjd3EzFy08SJZ+FKfhRtJ3n02vvIrvMatSLZ2kdrYxWl3iC1a5Qtn7B+SAlVEZU6IxoHQIl8plktkPAf2uzjIS0FDPhsyvbe7gYyq6v4/neep/ZlbPFqJBZHMEyzC7rRaNaws0XTL+bMs5ZIi7RIwEXnRDvHNkPPJxgqLog+JYeJ6WOEHlKfcomh4wWcf+SSjVZq/mmXaZXyWVrSEHyBCEvpxgNSw3/2z5axxcbVoit5efWEWV8n7xC101D+8n1KX6A9PhLFeGoM8dQEQslRJAJd5O5eJ+jrTSuHiBzksfH2D/DGD7+J2/fewACxdXZ2CRcf+SwLOI9G6TYO828i2HoIV+4aesTcIBsi10viXidO802iuJdBfW8Lq7fetlBQQyQCJxFnCV6rhv3ERWlMjl5y5eYNrN27h/W796kxGXrYMFzeACbpbPx0VA169PJ+BfslRjK+ICbmTmJ8Zg7J0Uliv9af0zKIiQWygpCXGTX2Wc4Ctu7fg8/VxQc/+jFceuIJlMmLNbR90GwZ//UTWqjTbCz19gcwRJyV13/55WsmKxWbemBTLEXFDFKeuvxIb2Nr0zzjME0sQk81R4px+ux5LJych7tdhGdxAYV2jWYZxaHeW0FTnZq6SACmKZKwbxTfwXr2FnHUhVR0Ht5unC0cwn6bwvOMY7sXQSBOLVLXJFs/2qsi2mZIunmXDoy0gh5ZCwqm5+aomYQSEvc2I69anlpK7emIingpRP55g0NostJ7+R1MLp42zSnn1rFK4RTp+ZsNEn85KSrA6PiY9ezU2TBbW2nGkuSexR1qPk2SZv+lf/yPcPFDH7E+Aa05FwFXfK6OFb3ro8VgRZ3Zg3SEesdHnorwf/xfX8Wf/dl3rKtxQPOT6AAlTNEt15e/9MXeSy+8aEtXUuRKGjQTwCajQSzOsIITI0guTmNu6TKmTp2yMZhBt48RRAlvX/suNjf3kD/YxcLUEg7ybkwkTzJhEuDYAtKuIRwy5OrQdGJsJMXImoyl9T0a48k3D+FpFDGy9zK6xVWEYsOEnxaWLl2GNz5J2pVGlfi1SboUGpqgJSSoDgz9iCRuaksum0E6t4vd9TuamozZ+ZMGS7feeY11IOYxusll8mx0miCt3eXTil8fraGHy09ewoUnnjYS3tV8dzl+OSTab4fOSJgofBQFEkUKhSKkY3VsUvF+4yv/u73fTv2flbLmpTLiIja7z545tSyJq7dd8W6rVTMuJozcypaQJh0q0UPWiVmH1RIi5H9ubxtvrP5bDNNTz41cwEE5hOnEGbg6EQyPzSA6sYCqL4nswSBa9MYD6pVhmDfkZSu7NecItjC1mk1jpnEPp4eaOH1q3kLB0TFSqgxpWK5ARxjE2MIZzCydIwceRqtK7K3k6axY2YMCuWGbGjOIMZr26YuPGk1xh3yYOTFBCKD1MDq78NgCxmbCGFKfA+uV3lwhtUngyY9/gtqYJ59uWqwv0q/JDKJvYlMadVD3oubX6xUXcjBaZxkUL27Q2d27T9rUMg6srpnUxATcVy8/upylZ9snFVBYpdhXkYIS0ghFkzF1ulDBJvEqu72L4uY6Y/K7VP0wWoVxtmCUTmIUkQid0Ngo3NEE0nXNgvAywqEisRBaqREb7NLMSfTpfQfbBYzW7+BUg9wxVcfURAi5jYcIuOi+BtqIx4ZAYsTvVTqxu9i4cx9dNoqPbGDm9ClqimhRHQNh0pHQCOJzjwOJSTTJAGqsoHr8YyMLLH+AAmxjeHgC4cQckaKFp55+GktXniTV2rdOF1aR1qAOame6jiZpiUbZZkImM6UCaPMzzFX/q5fYrvHyB8RyVlSWjrHJSbg/8uFnlnd3t1Akt/TZvHHNRFMI2MEQ1VuDZpqYpfU0mXwFO2mqNsNMb7GracdsWULCmNb4xOikfPAS1IeDPQR71DyaxZCH8Xt3ByEKsMMYfrC1h4VgFjORfQQSfnqemHWtyfQiYZoKQ1cvTdRN8u7vER6I44e0lqgrjzvb+7h97bqtFI6MzmKemDk2dwL1rp8CJK91J+ENTSMUmYQvNobk7AUEhmYIKyFq8wCGKeAIG1vhn0PK1cNERkHTFuc0mmTC5M7vMnubZ8o7rZeKSqHVwDItvdDg/oMHdKIlMgYHCtwf+tDTy7sk3PlsgZnqRSceaqZmUBzgsccfw+kzp2x+kSZXqR+wSSHvZopY2crRg2bhH2iSV6qjmETBrXcJuYhT2+ShFEqtgl5hD63yLrrpm4QEOrezcyTzwyj0QqgETqAaO4ViZAG52Gk0PBFEDhsIMyTsUfO0zLBHL9+jQ7jx9g3cvb2BEGGmQbjJ7u1gb2sDud09Yv0ApocDSIapPdRshY8a2hA/rQuaQm4k40GS7AaJ9ztwDXYonBjCJPt+n2za6eRQD76mnGtc3HqaZO+sj5ZAi99KjZ259YzmqPELc/N0bDust0YWDuGen51ZPmRraJKBM2RAYVrYBYxPTWJufg4LCwuIktPVGNapO07hmbjhXq6ClXVyu0KW8XyDrU9TYSvXS3WWo8v78+R/64wqvDg964cr8xaq+ZsodMgw4wuGRW692Qo0z8E46p44vPUMIp2M0Rz1C1xfSeNP/ujbeOPNuxhjlBGKhKzyXtER4p3L3cLa5o+wu/sK2iVaDFMbjfuRCDI685A31tNIRBhdDZL8156n5n2fTvBNhrl7tIQ4cTaJ1EjIhLFPitVqduh+Zb2OLAQDwlFpqDz6IJmCCZ+2HeT1JEPLQTa4X32bVy8/spzP5WnmxBBqniZyapofFd/eaDA1NW2h1sTEuHXZa5iiQfOVh3YzKz2zm8nhDuNTpUPHaZ0PDQrJN5jDzGQHniBQoeK+lb6LqqeHFE0v6PJRe6mBFcbGDCV7BHJ/p4Vo9T75Zg/7LRf+6Bsv4Rtf+0tb7nzxkcsk/OPUUtKXYBtzZ85iZJ6R0KiHTi9IqFhnAFDAvRvv4PZr76BSySA5cshya2ypzDj+GvKVH9IrjyAYSODe5vOErA2cnH3KWUmnaOpwACXyUXXgyJOzvayLjYpqViLKpEm29vIqGn+VnjxABzgyNkKFKsP91FOPL+eplfvFonXVa3qLjtYFxQpOT09ReE1ksll6NpoS4+OZmVm2UgAlcjMNyUrA6k3foYO6dee2ablWl0WjSWpOnM+7EQwNY3L+SWb8FKMbPs+CpXPvYKB2D4H8u/AO1DCWoKMgpr19exu/87t/iNUHW1g6fdri6fgU0wqWEEp5USD2vvLKqximQ9ovb+DW9eu0oEWcukLq5CnQrNl6nhdQavyQTqSNRiWLXseDHGlUNn1I/hhGljz11t1dJKILiEXG0SCv9VNgirM1ucFmOsvkqaeiU9JShaVyUvItWnqtNz2oIzyqVwjpBQePXjy/LDKcYRysbrcwhanxasW1w8kknvrgB0y9JbRisWBCVievXto0nEoxQ6dbS+/DEIfUEIHeiHXz3RsM7zKsjPoKSfYPKdzwOEm0etabeLjzMoW8gVQghGE+G63mSIeq+No3voM//8OvYyjox7lzFzEyPYP49DB55xZub/57RAIXiY+X8MM/+xZWbjzEwokPUu09eHD7TaSoqXpfeiIeQu3wbewVblAQKcLPCIX/PVx/LU2MLTPG107TtdmRHiwtPoVAMGxeWY1TqN3ktSC10GNzk2yE03DYeZmV8FOOSg5LwtZRtMl98ezZZdbOTFSLg4J0/xKMnI2WNi8unTLOpULKOQl8y4xAtGRaHQSRGEPQCXpPClxLVTQopaUmNBDskXLdvvku9hjP9tS9n8tYx0iN8XdosISTU0MIJ4fgJm35wb9/A1//42+gvLGOS0tLmFo8ZZbgYzgXTjUxc16TBzoorLkxM3XKnF5qeBxVWscQw1/1hXZdZQR9xF3fIQXhJQ2LY2Lkw4zGXHjtzW8xbidjIba9884WNtdofW0v8XIWY6PzpgTNRpvpZFBovI2hSIrXVQ8tMCD/pKTtLTV83hkG0cwTfiYMUNTmuNyPX7m0XK9WGQeTmLcV32pFGTkx/xNmDNGUNje3jGNpFYUoQpGQsLmxgfHxcWu1MLU0xnBRI4wSpHp3RDds+jTbPs0w7y5ja72LcoCaPEAqdEiM0rQavcvo3371L/DWK/cwOzGFU8TCyIi0ycuogmkE2pg6Tb6pSKWeZGwdov/zYYTcUYT75LlzKGS3SPSziBMfk8MsI8l+rxVDr+0hS8mgVMyh3apQZ4KMwWkF8SgxsIH9RgvjY7PEPTpdzSJmUJDOrtBH0AnSMuoVuR95as18Y12oVCLomj6oiMjGmqihep+SBgDcX/gbzy0rTNqnCStEEsM3zsUISB4tTjxQ17wWVWl9jhyONNeWJxMr9doIzTkSAxgncT1/8aJp9wY1zGEWzhQaOTTN8bz/YMWmPvs9UVY2jPT6PgqkWfPTkyS+E/AFo0aS1douRjrR2Rq/h7B6jSbVYhy+V0I1t49zV58grzwk2d9ESavgemzE+g7mTvvJKMrY2dkihWqhvJ/G9bevY309x8b248yZy3jiKvkpnYYn4UWAnj7hn8edm2+RNr2JdPEOpliPzC6dcj6PUHDKVuoFAmGzSgUzckJ6S43KKNqkFcheWqb73OkTy6I+mfQeC5C2ri/xLA1iSdNkzhKqwLhAKFBPjPiYxjyEm5FI2PBDGVTZGBrN0xDCyuqaCd55VZhaVIzKcVTqxrrLcEyz1/QKiwuMxdVTpQ4FNWJPnQtuEuVIF6HEGBr5GCnUAPLrOzh94Qo9dQnzS2fE0JinXvEzYq+4KNHCYiMsX/cBcgwwSgwsXn75bexsNrG9pQAgjKefuoJu+5BUb5q8dJjmPEFL2sfaxgPyZs1oKxHSZlErtRnlFGmZs7SwMC3Wb1YnnyEOXq9VzUlp2EJarfFz95VHzi+Pj47hzm1nJYEWQ2mtoiZZKV4dGxujaXutV2WSghU26rOEmKUJCVc1ZXt4RAs7u9hjnH/n9h06F4Z05GBKQy+jE5DrugIDFUoNsLVFR6V8c0XSqQQSFIpWCOttL3KCg+EBct1zNN1JDI+PobCTsQmmCnP31jcYZ6+TL7ZQIA5PnRzFpScvsxFGKPgUsrl7WHnwEDsbbZw9v0DNIvso7FPTfFg8+STrxDoyklp9eBfF/U28+/Y61h5WGcr6UCm0aeZDPJ8lvRqnU05RGfQmCE0bcpvlJOJJOi3NTSVVJPeWpbofubi0rBBpi1FQNq+JUM4yPI0eil/2f5XFljZTQ+WppeoK6fSiT73wU+9uk0aqf08ClsOSY4oQR/VetSq9p2aLnKIzq9hgGKMmqpW8vyYjbDLvW7fuUJtIa9g4Q4mkkfZWV0MHG8hv5LCzskIgbyNEvKP6oJDfw+bt26hmMjT3bcw9omGJLAVAkh44g+EInQqjlE67xntbfMaFPZpuu1snB3ZhdCgMb8CBp52NFfqBBnLZEv1AijjeRprpik/OTJ6mPCKOP6Bc1Cia5i0Ic7kGbehaI6WsMtwjw8PLEobCxZoGlihAzSzTjDV5rTA1MEQTEl6qBTS5VELVPjw8zHPOy5qc2WbEOEYoEWqXQlLnNyeaBhWTM9OYniHNITxIwJpPSZkYDmnSloSq8fUbt26Z+Qur45EhCoHkeL9kDktWo+Hb1Pws6rQOzRESgJSaO2h5iHH7Dfz5N94kb0zhwsWrOKh3aDVZNlYB8ydjmJ1PUqY9WsMtRkUMJ30hvPX2PbxxbZUN3sH8/BAuLJ1lXbu4u7JKKCDvLB7i9VdumQLI8egnJKRghEvr7ddsPlbchkKso0Ov+/JSWFo1IWGqw0KaqK4peapJArIqO7cwx4S8yOdzjIwmTaAKL8dGqPKhAE01glGau81yYwvqmnqoZ2ZnMDKi8R86tEQCJ0l79HpH9SXqBXcWZVCtxeFEilfpVN6lUEv7ZcbpcQvZ9DI7TUscHh2Fj41VJC8WzQkEIixbFxvZO9hKr5Av75NQe2xVRmb7HlLJCXh4zwCd2db6LnruBhZOLsDfHcKdd++y4crY3SN/7rVx4fwSzi5eJvu4h9AQy9VMMEQdwI1rN/DGWzfw+utvMn1aIa1SluhM566Z5Wpz/fP/+ld79UqDvGsN1xlJNJsEdApFlEW4KQ979fHHrctLWpnLZe0loMIIaa1eLzE9RSyl8DS7V++y1GwINZ3uF8Zq6Fcza/WivVHic4Y0Rg2WlUXQ7NeYt0YDZTvSVNmMsLatRV3BAM4zCrp88TwFEyfvDJCrVknHEvB0eyg3t5A61cFu7TrLWKS2UvNrdBi9GZw7oZeQePDu7RVcf+tl0qkRRBMuJGPjbJgo3n3zGhlGHk20CC89XLlwCbFQis6IYW+rhEJ6EJ0aFY/1EQVKU4l2yRw0A0ZvXbS33BDy1G8hRXGfOXVyOTmcMM+4vbVpzkQ/qGHEnRWyeZEUpMZrNDlJBVIvuV5kp7BTv+cjWEiTDVjrUBAyWzkZTcUT/jpvqE5a/L9fojayYJp/KUzS22eWzp6xUE0v31O+xu5YOPOULMMGHdWdO/cZN1cZz+stiAGDiCStI3XCi7W9t/D952/D7w7j4pVTpEQ+fP0PX0JgULObSfRzW6iXKrh0/lF0VebohHVwtVpV/OjNFfLOEC6cPgFfL0BKlOFexe52i05ML7hSWE1u6aUfoMLo9yw0FqSIsF6TP6jRT+R4bw7uL37x55b1Niy9tGSDHlKrBvTGFlXKGSYl56MJ6g2DGmzSwLtAWIIKcddbE6SNWkMu4YcZliV4rzBP5N5NbyfNlLYNqYeFcKJe/CjzKLHh9GIoiygI6vL+8vYVmpAikgE6DXFYm58poZJS3bp/36YSRkNhuDXWcBhnnqfRzHlx/+01cswBvPb8JtZu5XGLGrlFBjBEZ1gulowpjKTY+ISAcDTMOumFVi60amWMDY8SVmr2Zhx1eNy6z/CaMCeHrOBCq4IVUmqSheafDtMqE9EgEiE/hnnUPH73L/3if7qs9wjpR462JExqnCqoXiFt4lUa/Nc5mbbMXdGQBEgJ2AihmSY3UaoKuWZRDoMOKcYQVPPCa+Sl0jItLdQk2IerKzSvjBMQsMDykvLy4qlRwsYI85N216ipNiGKf+q0VueCJottbFGo9+7ZiKJvkHDjjWFhZo4N38LLz9+ApzmIc6cW2IjAzTtbDBS2aREKCUGoSBIGqrw3QcdUxNrdWzholLG+mca91W3s0aPn6ciKlaZ1boQouKA8OcsvgYo2a2qiIjwvy6hFDGHKQ3Dn/tkvfH5Zr7pRb7qmzUllLQanrentAHqXZFQTrsL6XQi9VM+ZZqfFmwLgNHFSJppIOATeXuTEzIUn8uQi8PqZA/FGzbPUzyJIo0WDbD48C2WvLWMZ7BW1vE/v6hyhI9MvAGjxguYWCUOpGGYpyk+z3tY2tnD7zh2Wp8hKB6glQ4gy72FqSVJ9BoSvCPPIFWrYyJTwcH2PFGwND9dy+PZfvoKXX33TpnK3qZ2af7qTrTNsbbFuVBiWJ87G14uvfF5yTOaryQ0KPOQs1cFhlsvvUpLEcArun37u2WVNLhCASkN30rumKRrNUwewwsEQTVLv1pBTkSlreoo0T9f13jiR+JGRUYyx8gqzkjRzLV2RsIsUvNYWih2oc1n3Ck8F2sJRCVBFk6b3W1yNJa3XC/zk/cWDpRXScJs5wasakpVgNXFglRZ1i4FCiZFRPKQfBFHegqlDJOgoZsdHkYpSEVh5LS1Mp4t0iJpfpNlzLmp4k4yCERcbIkZSn4yFbP1miEoVZozu51G0TOGj5U9hqpNDr0CXI0rSj8QoTNcf/P7v9izOZgVz1Mqbt27i9ZdfZRRQtMilQ9wan56iZkZsjqUwTPdr26dGyGM7A1M9619cmJsjnorokxOyQhvbu7ZoU8sB9a5fUSW9RUbC0q57FWWJk6pB5ei2bdaEB0VSEIH99NQUTcqDWzdv8dq2jWw6AarRPUtKIwPqudEirwsnprE4lbKxG3WX2TQWQoTukRPLsdxaeKuVyD3iI/+ZoHSfBrrtfiqJh40lvLZAhmVTXoIlldNGLmkNoo6KhNxe7n/7iz+zLA2S11WHhFb1a5KUXrKslWpaMBQh9mmqiX62a352mlpHk6LGiOeJfGsGrVpKZl3YL2I4qR55TZbqYpZkPUaTExUKk/zrJ2SqdCD5XOGIbukXUKh1TEf5qgw2bEILGB1NYXFx0foC9BZtBQnnzp2z/CR8RWjWmTPAxmSjK1YWhVnfy2EjnbMhBr1CrUe4Ul+tpBElVCUIWclYgo4pxiBDPf4exHku6PcQAz3w87sCAmmqrFTC0y6Fk3DVsa1VKU7vO6GK+S4snoH7H/zdLy6LqKsiEkyGvCumyQhsVc3ZPnnyhLWI3tAvJ9BgpJQcTlKbUtYlpx/f0LrtFM1ca7HVotu7uzZL4hT5ocZKJEjRrQijI/2YXIwVcaiSPCejBwovSBYgjZUDVLSlThTNOOuQa8ZJ8DVswra1N7yePbvEaGaGzo5lpobZAn9qp4RK2Rqu1xnBbVKgW6yPLGmIHneQ19Uzrpv12z4WIlI4WiCgqdgSIHWAgiM1k3JJM9m42nXNnBBlYkcKvd/j7qbVXfrAT8D96U99fFlvHZR2JljBHImpwj9ND0mQqqjS8sBl0pieenRYWAkvn89To/y2i4uKSkngQ3Qwxi/ZiuKeimjixEexAy2Tk6brXXJqZUVWwkzDTVZQqxbkuKTVCtmUlzpklZ7KIwyU5jbo5fW8ersmJsYs/FQ4bA9QkIIA+zOhtrFOoe7k6fkJSQkGJHIkWmWsQT/RKzEHe5kf6yELFaQEWS+9306DZWoM00QTpLixOoYlXEIH80xNz+HEhStwf+JjH1qWCmvwTIKRkPokO0P6Ik1QxSQA4VmKtEXe1cyMDSBA3t3dM40Scg3T+cijy5w36G3VsWw99XzefqyT98tsxQLkkGT6+tEjTcBSgfX+Y2GtOkcye1mmCctHXLXAhlb+Eqy9KpcV1c82PProo4Zp+mka4bLy0y7pSsu04k0LSB9u7SFdqFo9E4QeFwWqadnij+K+MmFpo0/aykYVNdLAmiifnJ2EKoEqL+3K4pC+YZGCDEYJbZ/46DPLw4yt5aHUfWbLMfignIZDVZpGbTSwpopKkOrZkecVJsqMFRlpvY3id1Ebaam0WkIYoaBEt9QLJUqkn8fRPHiFlmocbRqYk9eWcGXi8uj6mQZ74yDzloMSC9BsYTWqQtMgva1oib1DiZVV/D85PU2hHBhkaXmg4bYZvry/E1WV2ZCr+m2MnEYW6bWZnhyXlEJKJYsy/yHhCRMpWOsQpvYqP3t9BNPVLuUJx0cwfuIsG4V5PPXk1WW9/tYJB+ldaQoxmqUCetGZ6ekZwzL9mpPI+uKpRVZu1DRWfFTeeYIV1zJrwYPSiLPV9bsUEo5ic0U+EobMUUv75AElWGm8nMjo6KhNgJJg1C+qQouK6RdVNEwgKiYIUCPqJ2QVYek15bls1ipa0Hokar0ad2mJeEpGISiQ9WhWhoQkoUpXNTxtadI/PCRr2M2SaZDi6N12cmaar67lKYOa3UKBCjrMEVHIloB1dmunKNnoqZlFBKJJWkQD7o9++CeX83QW6XTW0QhqgWZwqAUcjSiZSotfaqVBMkkvyMqIDil1makqWmDoaL+7S2HZAD0rpx/1ELFVpUW6FSIO0pQ1DBLhc9IGw1emr+hHn6UJTWqPvLmGObQCTqadSg3bdZmbKiPmIBNU96BGS2XW6qVSP6qcyiOXLlp3n7RU4an0SKGqNkGNTshKqrSk1Z009igDdbFplFKjkJpIGyd70Fx5rQK28FbP8HkRd+E3cQDJiQWGpAfokO24n7x6eVkUpUlNkGmGiJ3CL72JUALUOLhojzYtb1MlJWD9yEeMwkvvpq1rTD9gpHnd0ggJJxqNm8BFtIW9emOXBOGYa9qGkiWcBKFDMbwztY/CpiBkqj6SfrgGDV9Zcp5rM039zEPQFEP5aMhClEoYqDJOTEwyfcIToUnwtDA/j1FakeYrySrsx5NYJsNU+5P5OxLaJ4lf0fvgM0Xr/BV/dmuyGPE5wLCXakrYYhDT0XwoLWEkf2XE5SK/bNerJlD3pQtnl1VJvU9SqqyueWGlgFz0pO9FhS39TmLNepCQRKaFlRKWKq3QTz88nM2pQGIAZdMuURCBtzRROKrPegeniLLuk8dXJ4QqmS/kbQLDJp2X+K2WqAh6FIXde7BCC8oYEVcQIE9Keml9ouO0IlmHKqrlh+p4USir7dz58zbNR5qn3h0JRabf3/T2HJF1/V9iI93f2sAmlURsXrG/5qySodOJql9Vk2fZWAddhGIpW/oizG2x/m7in73AWVrJg3nRAoUhDyeP7HQ11a2i8pxRms40wX59jTEuK6cZF9KULE1ZZj03O2uYdvfuHRO4xttPkXjLkQjDZJr6nV398LEqpIlPYTaYtE69V0ZRuMs5ibOOj41TwEU8XF0zzVJ6IRJxC1tpCWlit7RNTkmLZQVVIwztNEwisxf+a+2n3nKjH2s6uXjCuhQtJKaVqRNCfwItM32WSeM6GkF9sLHOmJ0RF/2BggKtSHbRAqJhUjtqZLN1aG/CkcXvbW/AfeE8NZPpVFkRxcebm9sG9F7ihryntEiOQKOV8mhRaufs3IyZkQqkjlpBkLRQEcseNa5c2oe9MZvmNzY6hq3tLZazx2fDSNOzCwf1U4ZalrJLk5c1yFlJU9WZ4nRqDBg31WimCqyoKhKJmmDkuMx6WElNr96kdxajiNN6RK9kcmIdxA1i7RjW1h6S3FeMXvkZQJzVckVivyZR6MdQ+vG2wk1t0lLTXJ4rUaiK/fXGbymWrFfj5e5BvymH3muilc6vvv4qSftPPbusEFKYovcQiczOUrs04CVhqadHmqDlIiLvAhjxQGmI1n3ruZGRFJbOnLYOijVqkLRmZnbOcGxtfc2gYGlRM0PUTScGIO9eIjzkzHtvbmzbr++JNYh/ylwX5hdozh3TUmmrQkhZijbdK8HLuYgN9LsHRd8kaFE0kWp1uCgtBRyKtDzW+eI4krHxFC6TnwqbHeqmcXBnk3ZLkNoEQzpfJdxsbG5Y34AUS55e5P+g3SBz2cO1Gzfh+pVf/qXVQNBv3E8hljkfBu6aoaEwT98XTp2g9LUwUwvdfdSSBDNwppPskQVUahX7rQqNNqZ3nLep6Jf4Nqj6aY1WsjAxNsY8eaCGQbRoX9NvZvjdepGIQwdNhxcKMxSHj9JU52YnsUtNl7DEOfN0UnIuEoAsIaqVEKQyWnWrMSw/Y2tZVZR56Q0xfjpMvWBgfWuLFlS2CE0/BqVGSaWGjM6E6Sh3WOab797Cvbt6faP6BYjlFJSgTZs013Z9oZPkF8QJGUuMwCZHh/FgdRWv3biH/xcuCk8IyM3qSgAAAABJRU5ErkJggg=="/>
          <p:cNvSpPr>
            <a:spLocks noChangeAspect="1" noChangeArrowheads="1"/>
          </p:cNvSpPr>
          <p:nvPr/>
        </p:nvSpPr>
        <p:spPr bwMode="auto">
          <a:xfrm>
            <a:off x="2063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" name="object 10"/>
          <p:cNvSpPr txBox="1"/>
          <p:nvPr/>
        </p:nvSpPr>
        <p:spPr>
          <a:xfrm>
            <a:off x="136603" y="4756931"/>
            <a:ext cx="4603952" cy="1988364"/>
          </a:xfrm>
          <a:prstGeom prst="rect">
            <a:avLst/>
          </a:prstGeom>
        </p:spPr>
        <p:txBody>
          <a:bodyPr vert="horz" wrap="square" lIns="0" tIns="61594" rIns="0" bIns="0" rtlCol="0" anchor="t">
            <a:spAutoFit/>
          </a:bodyPr>
          <a:lstStyle/>
          <a:p>
            <a:pPr marL="12700">
              <a:spcBef>
                <a:spcPts val="484"/>
              </a:spcBef>
            </a:pPr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◆海外旅行</a:t>
            </a:r>
            <a:endParaRPr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12700">
              <a:spcBef>
                <a:spcPts val="484"/>
              </a:spcBef>
            </a:pPr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　・</a:t>
            </a:r>
            <a:r>
              <a:rPr lang="en-US" altLang="ja-JP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JTB</a:t>
            </a:r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の海外パッケージ商品　ルック</a:t>
            </a:r>
            <a:r>
              <a:rPr lang="en-US" altLang="ja-JP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JTB</a:t>
            </a:r>
            <a:r>
              <a:rPr lang="ja-JP" altLang="en-US" sz="1200" dirty="0" err="1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、</a:t>
            </a:r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旅物語、</a:t>
            </a:r>
            <a:endParaRPr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　・オーダーメイドの海外旅行</a:t>
            </a:r>
            <a:endParaRPr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　・ゆったりと贅沢に旅を楽しむ国内、海外ツアー「夢の休日」</a:t>
            </a:r>
            <a:endParaRPr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　・人生におおきな旅を！「GRAND’EX」</a:t>
            </a:r>
            <a:endParaRPr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/>
              <a:cs typeface="ヒラギノ明朝 ProN W6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　・</a:t>
            </a:r>
            <a:r>
              <a:rPr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音楽</a:t>
            </a:r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美術</a:t>
            </a:r>
            <a:r>
              <a:rPr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鑑賞　歴史文化の旅、ハイキング、列車の旅などテーマに</a:t>
            </a:r>
            <a:endParaRPr lang="en-US" altLang="ja-JP" sz="120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沿って「知りたい」を究める「“知究”紀行」</a:t>
            </a:r>
            <a:endParaRPr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12700">
              <a:spcBef>
                <a:spcPts val="484"/>
              </a:spcBef>
            </a:pPr>
            <a:endParaRPr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81932" y="3611304"/>
            <a:ext cx="727122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久しぶりの海外旅行をご検討中の方も、記念旅行でお勧めの旅を探している方も、</a:t>
            </a:r>
            <a:r>
              <a:rPr kumimoji="1"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落ち着いた雰囲気の中で、ゆったりとご相談してみませんか。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</a:rPr>
              <a:t>コンシェルジュが最適な旅をご提案いたします。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endParaRPr kumimoji="1" lang="en-US" altLang="ja-JP" sz="1400" dirty="0">
              <a:solidFill>
                <a:schemeClr val="tx1"/>
              </a:solidFill>
            </a:endParaRPr>
          </a:p>
        </p:txBody>
      </p:sp>
      <p:sp>
        <p:nvSpPr>
          <p:cNvPr id="27" name="object 10"/>
          <p:cNvSpPr txBox="1"/>
          <p:nvPr/>
        </p:nvSpPr>
        <p:spPr>
          <a:xfrm>
            <a:off x="115730" y="6291763"/>
            <a:ext cx="6820042" cy="2952730"/>
          </a:xfrm>
          <a:prstGeom prst="rect">
            <a:avLst/>
          </a:prstGeom>
        </p:spPr>
        <p:txBody>
          <a:bodyPr vert="horz" wrap="square" lIns="0" tIns="61594" rIns="0" bIns="0" rtlCol="0" anchor="t">
            <a:spAutoFit/>
          </a:bodyPr>
          <a:lstStyle/>
          <a:p>
            <a:pPr marL="12700">
              <a:spcBef>
                <a:spcPts val="484"/>
              </a:spcBef>
            </a:pPr>
            <a:endParaRPr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◆クルーズの旅</a:t>
            </a: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・日本船　飛鳥</a:t>
            </a:r>
            <a:r>
              <a:rPr lang="en-US" altLang="ja-JP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Ⅱ</a:t>
            </a:r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・飛鳥</a:t>
            </a:r>
            <a:r>
              <a:rPr lang="en-US" altLang="ja-JP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Ⅲ</a:t>
            </a:r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・にっぽん丸・</a:t>
            </a:r>
            <a:r>
              <a:rPr lang="en-US" altLang="ja-JP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MITSUI</a:t>
            </a:r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　</a:t>
            </a:r>
            <a:r>
              <a:rPr lang="en-US" altLang="ja-JP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OCEAN</a:t>
            </a:r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　</a:t>
            </a:r>
            <a:r>
              <a:rPr lang="en-US" altLang="ja-JP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FUJI・SAKURA</a:t>
            </a: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・日本発着外国船</a:t>
            </a: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ダイヤモンドプリンセス・クイーンエリザベス・</a:t>
            </a:r>
            <a:r>
              <a:rPr lang="en-US" altLang="ja-JP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MSC</a:t>
            </a:r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ベリッシマなど</a:t>
            </a: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・外国船（フライ＆クルーズ）　ディズニークルーズ</a:t>
            </a: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ノルウェージャン・ロイヤルカリビアン</a:t>
            </a:r>
            <a:r>
              <a:rPr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など</a:t>
            </a:r>
            <a:endParaRPr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◆国内旅行</a:t>
            </a:r>
            <a:endParaRPr lang="en-US" altLang="ja-JP" sz="1200" dirty="0"/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　・豪華列車の旅（ななつ星・四季島・瑞風・ガンツウなど）</a:t>
            </a:r>
            <a:endParaRPr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　・オーダーメイドのグループ旅行など</a:t>
            </a:r>
            <a:endParaRPr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endParaRPr lang="en-US" altLang="ja-JP" sz="1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endParaRPr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150739" y="7235511"/>
            <a:ext cx="2345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JTB</a:t>
            </a:r>
            <a:r>
              <a:rPr kumimoji="1" lang="ja-JP" altLang="en-US" sz="1200" dirty="0"/>
              <a:t>トラベルゲート仙台分店</a:t>
            </a:r>
            <a:endParaRPr kumimoji="1" lang="en-US" altLang="ja-JP" sz="1200" dirty="0"/>
          </a:p>
          <a:p>
            <a:r>
              <a:rPr kumimoji="1" lang="ja-JP" altLang="en-US" sz="1200" dirty="0"/>
              <a:t>　　</a:t>
            </a:r>
            <a:r>
              <a:rPr kumimoji="1" lang="en-US" altLang="ja-JP" sz="1200" dirty="0"/>
              <a:t>『</a:t>
            </a:r>
            <a:r>
              <a:rPr kumimoji="1" lang="ja-JP" altLang="en-US" sz="1200" dirty="0"/>
              <a:t>コネクトプラザ</a:t>
            </a:r>
            <a:r>
              <a:rPr kumimoji="1" lang="en-US" altLang="ja-JP" sz="1200" dirty="0"/>
              <a:t>』</a:t>
            </a:r>
          </a:p>
          <a:p>
            <a:endParaRPr kumimoji="1" lang="en-US" altLang="ja-JP" sz="1200" dirty="0"/>
          </a:p>
        </p:txBody>
      </p:sp>
      <p:sp>
        <p:nvSpPr>
          <p:cNvPr id="8" name="AutoShape 2" descr="画像のプレビュー"/>
          <p:cNvSpPr>
            <a:spLocks noChangeAspect="1" noChangeArrowheads="1"/>
          </p:cNvSpPr>
          <p:nvPr/>
        </p:nvSpPr>
        <p:spPr bwMode="auto">
          <a:xfrm>
            <a:off x="-80471" y="-18794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AutoShape 4" descr="画像のプレビュー"/>
          <p:cNvSpPr>
            <a:spLocks noChangeAspect="1" noChangeArrowheads="1"/>
          </p:cNvSpPr>
          <p:nvPr/>
        </p:nvSpPr>
        <p:spPr bwMode="auto">
          <a:xfrm>
            <a:off x="-36670" y="-184860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AutoShape 6" descr="画像のプレビュー"/>
          <p:cNvSpPr>
            <a:spLocks noChangeAspect="1" noChangeArrowheads="1"/>
          </p:cNvSpPr>
          <p:nvPr/>
        </p:nvSpPr>
        <p:spPr bwMode="auto">
          <a:xfrm>
            <a:off x="115730" y="-169620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" name="AutoShape 8" descr="画像のプレビュ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358" y="9448702"/>
            <a:ext cx="867259" cy="867259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323353" y="10361026"/>
            <a:ext cx="10682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</a:rPr>
              <a:t>店舗ホームページ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555" y="4423493"/>
            <a:ext cx="2465602" cy="25007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9" name="テキスト ボックス 28"/>
          <p:cNvSpPr txBox="1"/>
          <p:nvPr/>
        </p:nvSpPr>
        <p:spPr>
          <a:xfrm>
            <a:off x="257087" y="2237216"/>
            <a:ext cx="44834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仙台市青葉区一番町</a:t>
            </a:r>
            <a:r>
              <a:rPr kumimoji="1" lang="en-US" altLang="ja-JP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4-6-1</a:t>
            </a:r>
          </a:p>
          <a:p>
            <a:r>
              <a:rPr kumimoji="1" lang="ja-JP" altLang="en-US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仙台第一生命タワービルディング</a:t>
            </a:r>
            <a:r>
              <a:rPr kumimoji="1" lang="en-US" altLang="ja-JP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階</a:t>
            </a:r>
            <a:endParaRPr kumimoji="1" lang="en-US" altLang="ja-JP" sz="14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営業時間／平日　　　</a:t>
            </a:r>
            <a:r>
              <a:rPr kumimoji="1" lang="en-US" altLang="ja-JP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kumimoji="1" lang="ja-JP" altLang="en-US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kumimoji="1" lang="en-US" altLang="ja-JP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  <a:r>
              <a:rPr kumimoji="1" lang="ja-JP" altLang="en-US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kumimoji="1" lang="en-US" altLang="ja-JP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18</a:t>
            </a:r>
            <a:r>
              <a:rPr kumimoji="1" lang="ja-JP" altLang="en-US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kumimoji="1" lang="en-US" altLang="ja-JP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</a:p>
          <a:p>
            <a:r>
              <a:rPr kumimoji="1" lang="ja-JP" altLang="en-US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 土日祝　 </a:t>
            </a:r>
            <a:r>
              <a:rPr kumimoji="1" lang="en-US" altLang="ja-JP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kumimoji="1" lang="ja-JP" altLang="en-US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kumimoji="1" lang="en-US" altLang="ja-JP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  <a:r>
              <a:rPr kumimoji="1" lang="ja-JP" altLang="en-US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kumimoji="1" lang="en-US" altLang="ja-JP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17</a:t>
            </a:r>
            <a:r>
              <a:rPr kumimoji="1" lang="ja-JP" altLang="en-US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kumimoji="1" lang="en-US" altLang="ja-JP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</a:p>
          <a:p>
            <a:r>
              <a:rPr kumimoji="1" lang="ja-JP" altLang="en-US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定休日／火曜日、年末年始</a:t>
            </a:r>
            <a:endParaRPr kumimoji="1" lang="en-US" altLang="ja-JP" sz="14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6BB124E88E8974EA46D0603B5746D81" ma:contentTypeVersion="18" ma:contentTypeDescription="新しいドキュメントを作成します。" ma:contentTypeScope="" ma:versionID="652b8ef670544b0b2d055f4cfe7f3899">
  <xsd:schema xmlns:xsd="http://www.w3.org/2001/XMLSchema" xmlns:xs="http://www.w3.org/2001/XMLSchema" xmlns:p="http://schemas.microsoft.com/office/2006/metadata/properties" xmlns:ns2="2e8dc2c4-2daa-486b-97ea-3f315057ee38" xmlns:ns3="cfb14aae-b589-4bb8-8249-e1dbb9483fce" xmlns:ns4="b36b396b-ce71-4894-a1f2-4205d8faa0e3" targetNamespace="http://schemas.microsoft.com/office/2006/metadata/properties" ma:root="true" ma:fieldsID="44a2ebdadc0063569ff86bef4f42ce4a" ns2:_="" ns3:_="" ns4:_="">
    <xsd:import namespace="2e8dc2c4-2daa-486b-97ea-3f315057ee38"/>
    <xsd:import namespace="cfb14aae-b589-4bb8-8249-e1dbb9483fce"/>
    <xsd:import namespace="b36b396b-ce71-4894-a1f2-4205d8faa0e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8dc2c4-2daa-486b-97ea-3f315057ee3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b14aae-b589-4bb8-8249-e1dbb9483f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08c8fdf5-0e4d-4d1b-afea-4d142c4803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6b396b-ce71-4894-a1f2-4205d8faa0e3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5776EDE5-6E2D-49B0-A13A-C19A67820FA8}" ma:internalName="TaxCatchAll" ma:showField="CatchAllData" ma:web="{2e8dc2c4-2daa-486b-97ea-3f315057ee38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36b396b-ce71-4894-a1f2-4205d8faa0e3" xsi:nil="true"/>
    <lcf76f155ced4ddcb4097134ff3c332f xmlns="cfb14aae-b589-4bb8-8249-e1dbb9483fc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7FD744-F577-40DA-966D-5E0A055901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E8E050-16FF-4DCA-898E-A3EE021A10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8dc2c4-2daa-486b-97ea-3f315057ee38"/>
    <ds:schemaRef ds:uri="cfb14aae-b589-4bb8-8249-e1dbb9483fce"/>
    <ds:schemaRef ds:uri="b36b396b-ce71-4894-a1f2-4205d8faa0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522A8B-47C5-4D67-83B5-2ED374AF0B78}">
  <ds:schemaRefs>
    <ds:schemaRef ds:uri="cfb14aae-b589-4bb8-8249-e1dbb9483fce"/>
    <ds:schemaRef ds:uri="http://schemas.microsoft.com/office/2006/documentManagement/types"/>
    <ds:schemaRef ds:uri="2e8dc2c4-2daa-486b-97ea-3f315057ee38"/>
    <ds:schemaRef ds:uri="http://purl.org/dc/elements/1.1/"/>
    <ds:schemaRef ds:uri="http://purl.org/dc/terms/"/>
    <ds:schemaRef ds:uri="http://schemas.openxmlformats.org/package/2006/metadata/core-properties"/>
    <ds:schemaRef ds:uri="b36b396b-ce71-4894-a1f2-4205d8faa0e3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</TotalTime>
  <Words>325</Words>
  <Application>Microsoft Office PowerPoint</Application>
  <PresentationFormat>ユーザー設定</PresentationFormat>
  <Paragraphs>35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UDPゴシック</vt:lpstr>
      <vt:lpstr>ＭＳ Ｐゴシック</vt:lpstr>
      <vt:lpstr>ヒラギノ明朝 ProN W3</vt:lpstr>
      <vt:lpstr>ヒラギノ明朝 ProN W6</vt:lpstr>
      <vt:lpstr>Calibri</vt:lpstr>
      <vt:lpstr>Office Theme</vt:lpstr>
      <vt:lpstr>    　　ＪＴＢトラベルゲート仙台      　 コネクトプラザ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_販促技チラシ（ブルー_0130</dc:title>
  <dc:creator>U2231N0003</dc:creator>
  <cp:lastModifiedBy>株式会社JTB</cp:lastModifiedBy>
  <cp:revision>78</cp:revision>
  <cp:lastPrinted>2025-07-11T07:47:38Z</cp:lastPrinted>
  <dcterms:created xsi:type="dcterms:W3CDTF">2024-02-23T04:40:57Z</dcterms:created>
  <dcterms:modified xsi:type="dcterms:W3CDTF">2026-06-22T06:32:49Z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2024-02-07T00:00:00Z</vt:filetime>
  </property>
  <property fmtid="{D5CDD505-2E9C-101B-9397-08002B2CF9AE}" pid="3" name="Creator">
    <vt:lpwstr>Adobe Illustrator 26.5 (Macintosh)</vt:lpwstr>
  </property>
  <property fmtid="{D5CDD505-2E9C-101B-9397-08002B2CF9AE}" pid="4" name="GTS_PDFXVersion">
    <vt:lpwstr>PDF/X-4</vt:lpwstr>
  </property>
  <property fmtid="{D5CDD505-2E9C-101B-9397-08002B2CF9AE}" pid="5" name="LastSaved">
    <vt:filetime>2024-02-23T00:00:00Z</vt:filetime>
  </property>
  <property fmtid="{D5CDD505-2E9C-101B-9397-08002B2CF9AE}" pid="6" name="Producer">
    <vt:lpwstr>Adobe PDF library 16.07</vt:lpwstr>
  </property>
  <property fmtid="{D5CDD505-2E9C-101B-9397-08002B2CF9AE}" pid="7" name="ContentTypeId">
    <vt:lpwstr>0x01010056BB124E88E8974EA46D0603B5746D81</vt:lpwstr>
  </property>
</Properties>
</file>