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EFA"/>
    <a:srgbClr val="1F1F70"/>
    <a:srgbClr val="CCECFF"/>
    <a:srgbClr val="F6DDC2"/>
    <a:srgbClr val="E862C2"/>
    <a:srgbClr val="F8D0ED"/>
    <a:srgbClr val="531D25"/>
    <a:srgbClr val="E44CB9"/>
    <a:srgbClr val="BEE6FA"/>
    <a:srgbClr val="852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87A3D-5C50-4837-A5FB-3137D6E3C085}" v="4" dt="2026-06-12T09:13:21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2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プレースホルダー 7" descr="屋外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3CFB29A-F826-5247-A62E-093CA0B7BB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218"/>
          <a:stretch>
            <a:fillRect/>
          </a:stretch>
        </p:blipFill>
        <p:spPr>
          <a:xfrm>
            <a:off x="-62396" y="5974410"/>
            <a:ext cx="7546318" cy="370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プレースホルダー 1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515"/>
          <a:stretch>
            <a:fillRect/>
          </a:stretch>
        </p:blipFill>
        <p:spPr>
          <a:xfrm>
            <a:off x="3507297" y="284376"/>
            <a:ext cx="4037261" cy="4176690"/>
          </a:xfrm>
        </p:spPr>
      </p:pic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307443" y="9920938"/>
            <a:ext cx="5354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500" b="1" dirty="0" smtClean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ＪＴＢ</a:t>
            </a:r>
            <a:r>
              <a:rPr lang="ja-JP" altLang="en-US" sz="1500" b="1" dirty="0" smtClean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大井町イトーヨーカドー</a:t>
            </a:r>
            <a:r>
              <a:rPr kumimoji="1" lang="ja-JP" altLang="en-US" sz="1500" b="1" dirty="0" smtClean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店</a:t>
            </a:r>
            <a:endParaRPr kumimoji="1" lang="ja-JP" altLang="en-US" sz="1500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737" name="テキスト ボックス 736"/>
          <p:cNvSpPr txBox="1"/>
          <p:nvPr/>
        </p:nvSpPr>
        <p:spPr>
          <a:xfrm>
            <a:off x="3117142" y="9844350"/>
            <a:ext cx="349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店舗情報はこちらから👉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132691" y="9822556"/>
            <a:ext cx="6368663" cy="0"/>
          </a:xfrm>
          <a:prstGeom prst="line">
            <a:avLst/>
          </a:prstGeom>
          <a:ln w="222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140680" y="10317242"/>
            <a:ext cx="6382194" cy="20132"/>
          </a:xfrm>
          <a:prstGeom prst="line">
            <a:avLst/>
          </a:prstGeom>
          <a:ln w="1905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7195" y="379444"/>
            <a:ext cx="3950013" cy="272022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64" name="Freeform 65"/>
          <p:cNvSpPr>
            <a:spLocks noEditPoints="1"/>
          </p:cNvSpPr>
          <p:nvPr/>
        </p:nvSpPr>
        <p:spPr bwMode="auto">
          <a:xfrm>
            <a:off x="84538" y="4598322"/>
            <a:ext cx="4705455" cy="239267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3857819" y="4922522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01932" y="3501503"/>
            <a:ext cx="490441" cy="433959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035582" y="4637590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326" name="Freeform 692"/>
          <p:cNvSpPr>
            <a:spLocks/>
          </p:cNvSpPr>
          <p:nvPr/>
        </p:nvSpPr>
        <p:spPr bwMode="auto">
          <a:xfrm>
            <a:off x="692180" y="4834759"/>
            <a:ext cx="301625" cy="30162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327" name="Freeform 692"/>
          <p:cNvSpPr>
            <a:spLocks/>
          </p:cNvSpPr>
          <p:nvPr/>
        </p:nvSpPr>
        <p:spPr bwMode="auto">
          <a:xfrm>
            <a:off x="2854325" y="3308571"/>
            <a:ext cx="260350" cy="260350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328" name="Freeform 692"/>
          <p:cNvSpPr>
            <a:spLocks/>
          </p:cNvSpPr>
          <p:nvPr/>
        </p:nvSpPr>
        <p:spPr bwMode="auto">
          <a:xfrm>
            <a:off x="132691" y="1959367"/>
            <a:ext cx="396875" cy="446367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329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31128" y="1368577"/>
            <a:ext cx="4474575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ja-JP" sz="10000" b="1" dirty="0">
                <a:solidFill>
                  <a:srgbClr val="FF4500"/>
                </a:solidFill>
                <a:latin typeface="Agency FB" panose="020B0503020202020204" pitchFamily="34" charset="0"/>
                <a:ea typeface="Meiryo UI" panose="020B0604030504040204" pitchFamily="50" charset="-128"/>
                <a:cs typeface="Microsoft Tai Le"/>
              </a:rPr>
              <a:t>Hawaiian </a:t>
            </a:r>
          </a:p>
          <a:p>
            <a:pPr algn="ctr"/>
            <a:r>
              <a:rPr lang="en-US" altLang="ja-JP" sz="10000" b="1" dirty="0">
                <a:solidFill>
                  <a:srgbClr val="FF4500"/>
                </a:solidFill>
                <a:latin typeface="Agency FB" panose="020B0503020202020204" pitchFamily="34" charset="0"/>
                <a:ea typeface="Meiryo UI" panose="020B0604030504040204" pitchFamily="50" charset="-128"/>
                <a:cs typeface="Microsoft Tai Le"/>
              </a:rPr>
              <a:t>Days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89061" y="7276339"/>
            <a:ext cx="5801864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altLang="ja-JP" b="1" dirty="0">
              <a:solidFill>
                <a:srgbClr val="FF45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ハワイ旅行をお申し込みのお客様へ</a:t>
            </a:r>
            <a:endParaRPr lang="en-US" altLang="ja-JP" sz="2800" b="1" dirty="0">
              <a:solidFill>
                <a:schemeClr val="bg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　　嬉しい特典をプレゼント！</a:t>
            </a:r>
            <a:endParaRPr lang="en-US" altLang="ja-JP" sz="2800" b="1" dirty="0">
              <a:solidFill>
                <a:schemeClr val="bg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369" y="5278398"/>
            <a:ext cx="3500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1200" b="1" dirty="0">
              <a:solidFill>
                <a:srgbClr val="000000"/>
              </a:solidFill>
              <a:latin typeface="Monotype Corsiva" panose="03010101010201010101" pitchFamily="66" charset="0"/>
              <a:ea typeface="UD デジタル 教科書体 NK-R" panose="02020400000000000000" pitchFamily="18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9027" y="615407"/>
            <a:ext cx="3521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Agency FB" panose="020B0503020202020204" pitchFamily="34" charset="0"/>
              </a:rPr>
              <a:t>2026 JTB</a:t>
            </a:r>
            <a:endParaRPr kumimoji="1" lang="ja-JP" altLang="en-US" sz="6600" b="1" dirty="0">
              <a:latin typeface="Agency FB" panose="020B0503020202020204" pitchFamily="34" charset="0"/>
            </a:endParaRPr>
          </a:p>
        </p:txBody>
      </p:sp>
      <p:pic>
        <p:nvPicPr>
          <p:cNvPr id="4" name="図 3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4ACDB4-E3BF-B8F9-2520-C046A57E3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44" y="4931639"/>
            <a:ext cx="1010498" cy="981726"/>
          </a:xfrm>
          <a:prstGeom prst="rect">
            <a:avLst/>
          </a:prstGeom>
        </p:spPr>
      </p:pic>
      <p:sp>
        <p:nvSpPr>
          <p:cNvPr id="34" name="ホームベース 33"/>
          <p:cNvSpPr/>
          <p:nvPr/>
        </p:nvSpPr>
        <p:spPr>
          <a:xfrm>
            <a:off x="84538" y="5254034"/>
            <a:ext cx="5939066" cy="4600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JTB</a:t>
            </a:r>
            <a:r>
              <a:rPr kumimoji="1" lang="ja-JP" altLang="en-US" sz="2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で行くハワイ旅行・ツアー特集はこちらから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2201" y="6197435"/>
            <a:ext cx="490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★裏面記載の店舗限定特典★</a:t>
            </a:r>
            <a:endParaRPr lang="en-US" altLang="ja-JP" sz="2800" b="1" dirty="0">
              <a:solidFill>
                <a:schemeClr val="bg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7" name="AutoShape 2" descr="https://qr.quel.jp/tmp/60eba635581734409c70d605b182520956c5dbc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54" y="9686533"/>
            <a:ext cx="943752" cy="9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4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ホームベース 25"/>
          <p:cNvSpPr/>
          <p:nvPr/>
        </p:nvSpPr>
        <p:spPr>
          <a:xfrm>
            <a:off x="155574" y="8695561"/>
            <a:ext cx="6277123" cy="483625"/>
          </a:xfrm>
          <a:prstGeom prst="homePlate">
            <a:avLst/>
          </a:prstGeom>
          <a:solidFill>
            <a:srgbClr val="1F1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JTB 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Hawaiian Days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キャンペーン対象店舗</a:t>
            </a:r>
            <a:r>
              <a:rPr kumimoji="1" lang="ja-JP" altLang="en-US" sz="24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78409" y="2068175"/>
            <a:ext cx="7413164" cy="1086722"/>
            <a:chOff x="259639" y="4203512"/>
            <a:chExt cx="6979311" cy="891179"/>
          </a:xfrm>
        </p:grpSpPr>
        <p:sp>
          <p:nvSpPr>
            <p:cNvPr id="34" name="角丸四角形 33"/>
            <p:cNvSpPr/>
            <p:nvPr/>
          </p:nvSpPr>
          <p:spPr>
            <a:xfrm>
              <a:off x="259639" y="4203512"/>
              <a:ext cx="6713142" cy="890596"/>
            </a:xfrm>
            <a:prstGeom prst="round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342698" y="4261785"/>
              <a:ext cx="6896252" cy="832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◆対象商品　： ルック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JTB </a:t>
              </a:r>
              <a:r>
                <a:rPr lang="en-US" altLang="ja-JP" sz="2000" b="1" dirty="0" err="1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MySTYLE</a:t>
              </a:r>
              <a:r>
                <a:rPr lang="ja-JP" altLang="en-US" sz="2000" b="1" dirty="0" err="1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にて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3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泊以上のご宿泊</a:t>
              </a:r>
              <a:endParaRPr lang="en-US" altLang="ja-JP" sz="20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pPr fontAlgn="base"/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◆対象予約期間　： 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2026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年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6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月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26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日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 (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金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)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～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7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月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31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日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(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金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)</a:t>
              </a:r>
            </a:p>
            <a:p>
              <a:pPr fontAlgn="base"/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◆対象旅行期間　： 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2026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年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12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月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31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日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(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木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)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まで</a:t>
              </a:r>
              <a:endParaRPr lang="en-US" altLang="ja-JP" sz="20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41761" y="1415078"/>
            <a:ext cx="4477784" cy="575194"/>
            <a:chOff x="467608" y="2874982"/>
            <a:chExt cx="3671360" cy="519921"/>
          </a:xfrm>
        </p:grpSpPr>
        <p:grpSp>
          <p:nvGrpSpPr>
            <p:cNvPr id="18" name="Group 709"/>
            <p:cNvGrpSpPr>
              <a:grpSpLocks noChangeAspect="1"/>
            </p:cNvGrpSpPr>
            <p:nvPr/>
          </p:nvGrpSpPr>
          <p:grpSpPr bwMode="auto">
            <a:xfrm>
              <a:off x="467608" y="2874982"/>
              <a:ext cx="3355594" cy="453331"/>
              <a:chOff x="-1201" y="4570"/>
              <a:chExt cx="2282" cy="365"/>
            </a:xfrm>
          </p:grpSpPr>
          <p:sp>
            <p:nvSpPr>
              <p:cNvPr id="22" name="Freeform 710"/>
              <p:cNvSpPr>
                <a:spLocks/>
              </p:cNvSpPr>
              <p:nvPr/>
            </p:nvSpPr>
            <p:spPr bwMode="auto">
              <a:xfrm>
                <a:off x="-1201" y="4570"/>
                <a:ext cx="2282" cy="365"/>
              </a:xfrm>
              <a:custGeom>
                <a:avLst/>
                <a:gdLst>
                  <a:gd name="T0" fmla="*/ 2076 w 2282"/>
                  <a:gd name="T1" fmla="*/ 152 h 320"/>
                  <a:gd name="T2" fmla="*/ 2282 w 2282"/>
                  <a:gd name="T3" fmla="*/ 320 h 320"/>
                  <a:gd name="T4" fmla="*/ 0 w 2282"/>
                  <a:gd name="T5" fmla="*/ 320 h 320"/>
                  <a:gd name="T6" fmla="*/ 0 w 2282"/>
                  <a:gd name="T7" fmla="*/ 0 h 320"/>
                  <a:gd name="T8" fmla="*/ 2282 w 2282"/>
                  <a:gd name="T9" fmla="*/ 0 h 320"/>
                  <a:gd name="T10" fmla="*/ 2076 w 2282"/>
                  <a:gd name="T11" fmla="*/ 15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2" h="320">
                    <a:moveTo>
                      <a:pt x="2076" y="152"/>
                    </a:moveTo>
                    <a:lnTo>
                      <a:pt x="2282" y="320"/>
                    </a:lnTo>
                    <a:lnTo>
                      <a:pt x="0" y="320"/>
                    </a:lnTo>
                    <a:lnTo>
                      <a:pt x="0" y="0"/>
                    </a:lnTo>
                    <a:lnTo>
                      <a:pt x="2282" y="0"/>
                    </a:lnTo>
                    <a:lnTo>
                      <a:pt x="2076" y="152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4" name="Line 711"/>
              <p:cNvSpPr>
                <a:spLocks noChangeShapeType="1"/>
              </p:cNvSpPr>
              <p:nvPr/>
            </p:nvSpPr>
            <p:spPr bwMode="auto">
              <a:xfrm>
                <a:off x="-1201" y="4608"/>
                <a:ext cx="2189" cy="1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7" name="Line 712"/>
              <p:cNvSpPr>
                <a:spLocks noChangeShapeType="1"/>
              </p:cNvSpPr>
              <p:nvPr/>
            </p:nvSpPr>
            <p:spPr bwMode="auto">
              <a:xfrm>
                <a:off x="-1201" y="4905"/>
                <a:ext cx="223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496624" y="2933238"/>
              <a:ext cx="36423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対象４ホテル共通のご案内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146511" y="144808"/>
            <a:ext cx="7353383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4400" b="1" dirty="0">
                <a:solidFill>
                  <a:srgbClr val="00B05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Hawaiian Days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ご成約特典</a:t>
            </a:r>
            <a:endParaRPr lang="en-US" altLang="ja-JP" sz="4400" dirty="0">
              <a:solidFill>
                <a:srgbClr val="00B05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sz="2400" b="1" dirty="0">
                <a:solidFill>
                  <a:srgbClr val="424242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</a:t>
            </a:r>
            <a:r>
              <a:rPr lang="en-US" altLang="ja-JP" sz="2400" b="1" dirty="0">
                <a:solidFill>
                  <a:srgbClr val="424242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JTB</a:t>
            </a:r>
            <a:r>
              <a:rPr lang="ja-JP" altLang="en-US" sz="2400" b="1" dirty="0">
                <a:solidFill>
                  <a:srgbClr val="424242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でハワイ旅行をお申込みのお客様にチャンス！</a:t>
            </a:r>
            <a:endParaRPr kumimoji="1" lang="ja-JP" altLang="en-US" sz="24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4674" y="9283156"/>
            <a:ext cx="749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トラベルゲート有楽町・丸の内店・日本橋髙島屋店・日本橋コレド室町店</a:t>
            </a:r>
            <a:endParaRPr lang="en-US" altLang="ja-JP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銀座店・ウエディングプラザ銀座本店・大井町イトーヨーカドー店</a:t>
            </a:r>
            <a:endParaRPr lang="en-US" altLang="ja-JP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蒲田店・広尾プラザ店・玉川髙島屋ショッピングセンター店・三軒茶屋店</a:t>
            </a:r>
            <a:endParaRPr lang="en-US" altLang="ja-JP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渋谷ヒカリエシンクス店・</a:t>
            </a:r>
            <a:r>
              <a:rPr lang="ja-JP" altLang="en-US" sz="1700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ラウンジ</a:t>
            </a:r>
            <a:r>
              <a:rPr lang="en-US" altLang="ja-JP" sz="1700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Platinum</a:t>
            </a:r>
            <a:r>
              <a:rPr lang="ja-JP" altLang="en-US" sz="1700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渋谷セルリアンタワー東急ホテル</a:t>
            </a:r>
            <a:endParaRPr lang="en-US" altLang="ja-JP" sz="1700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601200" y="7458836"/>
            <a:ext cx="2447795" cy="136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28" name="Picture 4" descr="0003797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00037986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-32231" y="3490171"/>
            <a:ext cx="7559675" cy="3313618"/>
            <a:chOff x="43364" y="4328080"/>
            <a:chExt cx="7559675" cy="3313618"/>
          </a:xfrm>
        </p:grpSpPr>
        <p:sp>
          <p:nvSpPr>
            <p:cNvPr id="12" name="ホームベース 11"/>
            <p:cNvSpPr/>
            <p:nvPr/>
          </p:nvSpPr>
          <p:spPr>
            <a:xfrm>
              <a:off x="211398" y="4328080"/>
              <a:ext cx="3611804" cy="336545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シェラトン ワイキキビーチリゾート</a:t>
              </a:r>
              <a:endParaRPr lang="ja-JP" altLang="en-US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21" name="ホームベース 20"/>
            <p:cNvSpPr/>
            <p:nvPr/>
          </p:nvSpPr>
          <p:spPr>
            <a:xfrm>
              <a:off x="211398" y="6632696"/>
              <a:ext cx="4998779" cy="34327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カ・ライ・ワイキキビーチ、</a:t>
              </a:r>
              <a:r>
                <a:rPr lang="en-US" altLang="ja-JP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LXR</a:t>
              </a:r>
              <a:r>
                <a:rPr lang="ja-JP" altLang="en-US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ホテルズ＆リゾーツ</a:t>
              </a:r>
              <a:endParaRPr kumimoji="1" lang="ja-JP" altLang="en-US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9" name="ホームベース 18"/>
            <p:cNvSpPr/>
            <p:nvPr/>
          </p:nvSpPr>
          <p:spPr>
            <a:xfrm>
              <a:off x="200765" y="5372821"/>
              <a:ext cx="6438814" cy="386103"/>
            </a:xfrm>
            <a:prstGeom prst="homePlat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モアナサーフライダーウェスティンリゾート＆スパワイキキビーチ</a:t>
              </a: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43364" y="4776968"/>
              <a:ext cx="7559675" cy="35394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fontAlgn="base"/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◆１室部屋に１つ </a:t>
              </a:r>
              <a:r>
                <a:rPr lang="en-US" altLang="ja-JP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M</a:t>
              </a:r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サイズギフトバッグ</a:t>
              </a:r>
              <a:r>
                <a:rPr lang="en-US" altLang="ja-JP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(</a:t>
              </a:r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＄</a:t>
              </a:r>
              <a:r>
                <a:rPr lang="en-US" altLang="ja-JP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55</a:t>
              </a:r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相当</a:t>
              </a:r>
              <a:r>
                <a:rPr lang="en-US" altLang="ja-JP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)</a:t>
              </a:r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をチェックイン時にプレゼント</a:t>
              </a:r>
              <a:endParaRPr lang="ja-JP" sz="17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95027" y="5898666"/>
              <a:ext cx="725642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</a:t>
              </a:r>
              <a:r>
                <a:rPr lang="ja-JP" altLang="en-US" sz="17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ホテル１</a:t>
              </a:r>
              <a:r>
                <a:rPr lang="en-US" altLang="ja-JP" sz="17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F</a:t>
              </a:r>
              <a:r>
                <a:rPr lang="ja-JP" altLang="en-US" sz="17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レストラン・ベランダでの朝食１回</a:t>
              </a:r>
              <a:r>
                <a:rPr lang="ja-JP" altLang="en-US" sz="14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（２名様分まで／１名あたり＄６０相当）</a:t>
              </a:r>
            </a:p>
            <a:p>
              <a:pPr fontAlgn="base"/>
              <a:r>
                <a:rPr lang="ja-JP" altLang="en-US" sz="17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　　</a:t>
              </a:r>
              <a:r>
                <a:rPr lang="en-US" altLang="ja-JP" sz="16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※</a:t>
              </a:r>
              <a:r>
                <a:rPr lang="ja-JP" altLang="en-US" sz="16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１名でご宿泊の場合は１枚です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84394" y="7041534"/>
              <a:ext cx="73781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◆選べるご成約特典 　</a:t>
              </a:r>
              <a:r>
                <a:rPr lang="ja-JP" altLang="en-US" sz="16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①カ・ライ・ワイキキビーチ・オリジナル マンタのぬいぐるみ</a:t>
              </a:r>
            </a:p>
            <a:p>
              <a:pPr fontAlgn="base"/>
              <a:r>
                <a:rPr lang="ja-JP" altLang="en-US" sz="16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　　　　　　　　　　　　　　　　　　　②キャシーマム　ハワイアンキルト柄 ミニタオル</a:t>
              </a:r>
              <a:endParaRPr lang="ja-JP" altLang="en-US" sz="16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</p:grpSp>
      <p:sp>
        <p:nvSpPr>
          <p:cNvPr id="37" name="ホームベース 36"/>
          <p:cNvSpPr/>
          <p:nvPr/>
        </p:nvSpPr>
        <p:spPr>
          <a:xfrm>
            <a:off x="135803" y="6953725"/>
            <a:ext cx="2124225" cy="324212"/>
          </a:xfrm>
          <a:prstGeom prst="homePlate">
            <a:avLst/>
          </a:prstGeom>
          <a:solidFill>
            <a:srgbClr val="FA6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プリンス ワイキキ</a:t>
            </a:r>
            <a:endParaRPr kumimoji="1" lang="ja-JP" altLang="en-US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0" y="7334131"/>
            <a:ext cx="7499894" cy="8771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◆レストラン「</a:t>
            </a:r>
            <a:r>
              <a:rPr lang="en-US" altLang="ja-JP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100</a:t>
            </a:r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セイルズ」でのお食事をプレゼント</a:t>
            </a:r>
            <a:endParaRPr lang="en-US" altLang="ja-JP" sz="1700" b="1" dirty="0">
              <a:solidFill>
                <a:srgbClr val="00000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fontAlgn="base"/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・クラブプレミアオーシャンフロントにご宿泊のお客様　：夕食</a:t>
            </a:r>
            <a:r>
              <a:rPr lang="en-US" altLang="ja-JP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</a:t>
            </a:r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回プレゼント</a:t>
            </a:r>
          </a:p>
          <a:p>
            <a:pPr fontAlgn="base"/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・上記以外のお部屋にご宿泊のお客様　：朝食</a:t>
            </a:r>
            <a:r>
              <a:rPr lang="en-US" altLang="ja-JP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</a:t>
            </a:r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回プレゼント</a:t>
            </a:r>
            <a:endParaRPr lang="ja-JP" sz="170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73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チラシ（飲食店用・忘年会）</Template>
  <TotalTime>857</TotalTime>
  <Words>164</Words>
  <Application>Microsoft Office PowerPoint</Application>
  <PresentationFormat>ユーザー設定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Meiryo UI</vt:lpstr>
      <vt:lpstr>ＭＳ Ｐゴシック</vt:lpstr>
      <vt:lpstr>UD デジタル 教科書体 NK</vt:lpstr>
      <vt:lpstr>UD デジタル 教科書体 NK-R</vt:lpstr>
      <vt:lpstr>メイリオ</vt:lpstr>
      <vt:lpstr>Agency FB</vt:lpstr>
      <vt:lpstr>Arial</vt:lpstr>
      <vt:lpstr>Calibri</vt:lpstr>
      <vt:lpstr>Calibri Light</vt:lpstr>
      <vt:lpstr>Microsoft Tai Le</vt:lpstr>
      <vt:lpstr>Monotype Corsiva</vt:lpstr>
      <vt:lpstr>Office テーマ</vt:lpstr>
      <vt:lpstr>PowerPoint プレゼンテーション</vt:lpstr>
      <vt:lpstr>PowerPoint プレゼンテーション</vt:lpstr>
    </vt:vector>
  </TitlesOfParts>
  <Company>株式会社JTB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CM2401L5344</dc:creator>
  <cp:lastModifiedBy>大井町イトーヨーカドー店 JTB</cp:lastModifiedBy>
  <cp:revision>134</cp:revision>
  <cp:lastPrinted>2026-06-19T11:01:49Z</cp:lastPrinted>
  <dcterms:created xsi:type="dcterms:W3CDTF">2025-06-11T06:48:10Z</dcterms:created>
  <dcterms:modified xsi:type="dcterms:W3CDTF">2026-06-21T06:17:58Z</dcterms:modified>
</cp:coreProperties>
</file>