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5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M2312L6240" initials="B" lastIdx="1" clrIdx="0">
    <p:extLst>
      <p:ext uri="{19B8F6BF-5375-455C-9EA6-DF929625EA0E}">
        <p15:presenceInfo xmlns:p15="http://schemas.microsoft.com/office/powerpoint/2012/main" userId="CM2312L624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0AA"/>
    <a:srgbClr val="FEF582"/>
    <a:srgbClr val="CFE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F15C-DF05-40F2-87CB-3D5BF1E2D999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D7FB-ECAC-425C-9EEB-67BCFBF4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7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F15C-DF05-40F2-87CB-3D5BF1E2D999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D7FB-ECAC-425C-9EEB-67BCFBF4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56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F15C-DF05-40F2-87CB-3D5BF1E2D999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D7FB-ECAC-425C-9EEB-67BCFBF4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79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F15C-DF05-40F2-87CB-3D5BF1E2D999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D7FB-ECAC-425C-9EEB-67BCFBF4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48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F15C-DF05-40F2-87CB-3D5BF1E2D999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D7FB-ECAC-425C-9EEB-67BCFBF4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7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F15C-DF05-40F2-87CB-3D5BF1E2D999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D7FB-ECAC-425C-9EEB-67BCFBF4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98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F15C-DF05-40F2-87CB-3D5BF1E2D999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D7FB-ECAC-425C-9EEB-67BCFBF4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9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F15C-DF05-40F2-87CB-3D5BF1E2D999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D7FB-ECAC-425C-9EEB-67BCFBF4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38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F15C-DF05-40F2-87CB-3D5BF1E2D999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D7FB-ECAC-425C-9EEB-67BCFBF4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F15C-DF05-40F2-87CB-3D5BF1E2D999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D7FB-ECAC-425C-9EEB-67BCFBF4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60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F15C-DF05-40F2-87CB-3D5BF1E2D999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D7FB-ECAC-425C-9EEB-67BCFBF4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27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2F15C-DF05-40F2-87CB-3D5BF1E2D999}" type="datetimeFigureOut">
              <a:rPr kumimoji="1" lang="ja-JP" altLang="en-US" smtClean="0"/>
              <a:t>2024/5/11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AD7FB-ECAC-425C-9EEB-67BCFBF4D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65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6" r:id="rId1"/>
    <p:sldLayoutId id="2147484637" r:id="rId2"/>
    <p:sldLayoutId id="2147484638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1" y="934581"/>
            <a:ext cx="6857134" cy="466944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下リボン 23"/>
          <p:cNvSpPr/>
          <p:nvPr/>
        </p:nvSpPr>
        <p:spPr>
          <a:xfrm>
            <a:off x="97971" y="5257800"/>
            <a:ext cx="6634499" cy="1117061"/>
          </a:xfrm>
          <a:prstGeom prst="ribbon">
            <a:avLst>
              <a:gd name="adj1" fmla="val 16667"/>
              <a:gd name="adj2" fmla="val 75000"/>
            </a:avLst>
          </a:prstGeom>
          <a:solidFill>
            <a:schemeClr val="bg1"/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30243" y="6435068"/>
            <a:ext cx="6928941" cy="561369"/>
          </a:xfrm>
        </p:spPr>
        <p:txBody>
          <a:bodyPr>
            <a:noAutofit/>
          </a:bodyPr>
          <a:lstStyle/>
          <a:p>
            <a:r>
              <a:rPr kumimoji="1" lang="ja-JP" altLang="en-US" sz="1300" b="1" dirty="0" smtClean="0">
                <a:solidFill>
                  <a:srgbClr val="0070C0"/>
                </a:solidFill>
              </a:rPr>
              <a:t>アルコール</a:t>
            </a:r>
            <a:r>
              <a:rPr kumimoji="1" lang="en-US" altLang="ja-JP" sz="1300" b="1" dirty="0" smtClean="0">
                <a:solidFill>
                  <a:srgbClr val="0070C0"/>
                </a:solidFill>
              </a:rPr>
              <a:t>(</a:t>
            </a:r>
            <a:r>
              <a:rPr kumimoji="1" lang="ja-JP" altLang="en-US" sz="1300" b="1" dirty="0" smtClean="0">
                <a:solidFill>
                  <a:srgbClr val="0070C0"/>
                </a:solidFill>
              </a:rPr>
              <a:t>ランチ・ディナー時のビール、ワイン</a:t>
            </a:r>
            <a:r>
              <a:rPr lang="en-US" altLang="ja-JP" sz="1300" b="1" dirty="0">
                <a:solidFill>
                  <a:srgbClr val="0070C0"/>
                </a:solidFill>
              </a:rPr>
              <a:t>)</a:t>
            </a:r>
            <a:r>
              <a:rPr kumimoji="1" lang="ja-JP" altLang="en-US" sz="1300" b="1" dirty="0" smtClean="0">
                <a:solidFill>
                  <a:srgbClr val="0070C0"/>
                </a:solidFill>
              </a:rPr>
              <a:t>ソフトドリンク</a:t>
            </a:r>
            <a:r>
              <a:rPr lang="ja-JP" altLang="en-US" sz="1300" b="1" dirty="0">
                <a:solidFill>
                  <a:srgbClr val="0070C0"/>
                </a:solidFill>
              </a:rPr>
              <a:t>･</a:t>
            </a:r>
            <a:r>
              <a:rPr kumimoji="1" lang="ja-JP" altLang="en-US" sz="1300" b="1" dirty="0" smtClean="0">
                <a:solidFill>
                  <a:srgbClr val="0070C0"/>
                </a:solidFill>
              </a:rPr>
              <a:t>港湾諸税</a:t>
            </a:r>
            <a:endParaRPr kumimoji="1" lang="en-US" altLang="ja-JP" sz="1300" b="1" dirty="0" smtClean="0">
              <a:solidFill>
                <a:srgbClr val="0070C0"/>
              </a:solidFill>
            </a:endParaRPr>
          </a:p>
          <a:p>
            <a:r>
              <a:rPr kumimoji="1" lang="ja-JP" altLang="en-US" sz="1300" b="1" dirty="0" smtClean="0">
                <a:solidFill>
                  <a:srgbClr val="0070C0"/>
                </a:solidFill>
              </a:rPr>
              <a:t>フリー</a:t>
            </a:r>
            <a:r>
              <a:rPr kumimoji="1" lang="en-US" altLang="ja-JP" sz="1300" b="1" dirty="0" err="1" smtClean="0">
                <a:solidFill>
                  <a:srgbClr val="0070C0"/>
                </a:solidFill>
              </a:rPr>
              <a:t>WiFi</a:t>
            </a:r>
            <a:r>
              <a:rPr kumimoji="1" lang="ja-JP" altLang="en-US" sz="1300" b="1" dirty="0" smtClean="0">
                <a:solidFill>
                  <a:srgbClr val="0070C0"/>
                </a:solidFill>
              </a:rPr>
              <a:t>も旅行代金に含まれるオールインクルーシブのラグジュアリー船</a:t>
            </a:r>
            <a:endParaRPr kumimoji="1" lang="ja-JP" altLang="en-US" sz="1300" b="1" dirty="0">
              <a:solidFill>
                <a:srgbClr val="0070C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33405"/>
            <a:ext cx="6858000" cy="88151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3600" b="1" kern="100" dirty="0" smtClean="0">
                <a:solidFill>
                  <a:srgbClr val="948A54"/>
                </a:solidFill>
                <a:effectLst/>
                <a:latin typeface="Century" panose="02040604050505020304" pitchFamily="18" charset="0"/>
                <a:ea typeface="HGP明朝E" panose="02020900000000000000" pitchFamily="18" charset="-128"/>
                <a:cs typeface="Times New Roman" panose="02020603050405020304" pitchFamily="18" charset="0"/>
              </a:rPr>
              <a:t>～</a:t>
            </a:r>
            <a:r>
              <a:rPr lang="en-US" sz="3600" b="1" kern="100" dirty="0" smtClean="0">
                <a:solidFill>
                  <a:srgbClr val="948A54"/>
                </a:solidFill>
                <a:effectLst/>
                <a:latin typeface="Century" panose="02040604050505020304" pitchFamily="18" charset="0"/>
                <a:ea typeface="HGP明朝E" panose="02020900000000000000" pitchFamily="18" charset="-128"/>
                <a:cs typeface="Times New Roman" panose="02020603050405020304" pitchFamily="18" charset="0"/>
              </a:rPr>
              <a:t>JTB</a:t>
            </a:r>
            <a:r>
              <a:rPr lang="ja-JP" sz="3600" b="1" kern="100" dirty="0" smtClean="0">
                <a:solidFill>
                  <a:srgbClr val="948A54"/>
                </a:solidFill>
                <a:effectLst/>
                <a:latin typeface="Century" panose="02040604050505020304" pitchFamily="18" charset="0"/>
                <a:ea typeface="HGP明朝E" panose="020209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3600" b="1" kern="100" dirty="0" smtClean="0">
                <a:solidFill>
                  <a:srgbClr val="948A54"/>
                </a:solidFill>
                <a:effectLst/>
                <a:latin typeface="Century" panose="02040604050505020304" pitchFamily="18" charset="0"/>
                <a:ea typeface="HGP明朝E" panose="02020900000000000000" pitchFamily="18" charset="-128"/>
                <a:cs typeface="Times New Roman" panose="02020603050405020304" pitchFamily="18" charset="0"/>
              </a:rPr>
              <a:t>クルーズ</a:t>
            </a:r>
            <a:r>
              <a:rPr lang="ja-JP" sz="3600" b="1" kern="100" dirty="0" smtClean="0">
                <a:solidFill>
                  <a:srgbClr val="948A54"/>
                </a:solidFill>
                <a:effectLst/>
                <a:latin typeface="Century" panose="02040604050505020304" pitchFamily="18" charset="0"/>
                <a:ea typeface="HGP明朝E" panose="02020900000000000000" pitchFamily="18" charset="-128"/>
                <a:cs typeface="Times New Roman" panose="02020603050405020304" pitchFamily="18" charset="0"/>
              </a:rPr>
              <a:t>説明会</a:t>
            </a:r>
            <a:r>
              <a:rPr lang="ja-JP" sz="3600" b="1" kern="100" dirty="0">
                <a:solidFill>
                  <a:srgbClr val="948A54"/>
                </a:solidFill>
                <a:effectLst/>
                <a:latin typeface="Century" panose="02040604050505020304" pitchFamily="18" charset="0"/>
                <a:ea typeface="HGP明朝E" panose="02020900000000000000" pitchFamily="18" charset="-128"/>
                <a:cs typeface="Times New Roman" panose="02020603050405020304" pitchFamily="18" charset="0"/>
              </a:rPr>
              <a:t>開催～</a:t>
            </a:r>
            <a:endParaRPr lang="ja-JP" sz="3600" b="1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14"/>
          <p:cNvSpPr txBox="1"/>
          <p:nvPr/>
        </p:nvSpPr>
        <p:spPr>
          <a:xfrm>
            <a:off x="201934" y="6924374"/>
            <a:ext cx="6461182" cy="204637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sz="1400" b="1" kern="100" dirty="0">
                <a:effectLst/>
                <a:latin typeface="+mn-ea"/>
                <a:cs typeface="Times New Roman" panose="02020603050405020304" pitchFamily="18" charset="0"/>
              </a:rPr>
              <a:t>開催日：</a:t>
            </a:r>
            <a:r>
              <a:rPr lang="en-US" sz="1400" b="1" kern="100" dirty="0">
                <a:effectLst/>
                <a:latin typeface="+mn-ea"/>
                <a:cs typeface="Times New Roman" panose="02020603050405020304" pitchFamily="18" charset="0"/>
              </a:rPr>
              <a:t>2024</a:t>
            </a:r>
            <a:r>
              <a:rPr 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年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６</a:t>
            </a:r>
            <a:r>
              <a:rPr 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月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２</a:t>
            </a:r>
            <a:r>
              <a:rPr 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日（</a:t>
            </a:r>
            <a:r>
              <a:rPr lang="ja-JP" altLang="en-US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日</a:t>
            </a:r>
            <a:r>
              <a:rPr 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）</a:t>
            </a:r>
            <a:r>
              <a:rPr lang="ja-JP" altLang="en-US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sz="1400" b="1" kern="100" dirty="0">
                <a:effectLst/>
                <a:latin typeface="+mn-ea"/>
                <a:cs typeface="Times New Roman" panose="02020603050405020304" pitchFamily="18" charset="0"/>
              </a:rPr>
              <a:t>時　間</a:t>
            </a:r>
            <a:r>
              <a:rPr 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：</a:t>
            </a:r>
            <a:r>
              <a:rPr lang="ja-JP" altLang="en-US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午前の部　</a:t>
            </a:r>
            <a:r>
              <a:rPr lang="en-US" alt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11</a:t>
            </a:r>
            <a:r>
              <a:rPr lang="ja-JP" altLang="en-US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：</a:t>
            </a:r>
            <a:r>
              <a:rPr lang="en-US" alt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00</a:t>
            </a:r>
            <a:r>
              <a:rPr lang="ja-JP" altLang="en-US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～</a:t>
            </a:r>
            <a:r>
              <a:rPr lang="en-US" alt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12</a:t>
            </a:r>
            <a:r>
              <a:rPr lang="ja-JP" altLang="en-US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：</a:t>
            </a:r>
            <a:r>
              <a:rPr lang="en-US" alt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30</a:t>
            </a:r>
          </a:p>
          <a:p>
            <a:pPr algn="just">
              <a:spcAft>
                <a:spcPts val="0"/>
              </a:spcAft>
            </a:pP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　　　　　　　　　　　　　　　　　　　　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午後の部　</a:t>
            </a:r>
            <a:r>
              <a:rPr lang="en-US" altLang="ja-JP" sz="1400" b="1" kern="100" dirty="0" smtClean="0">
                <a:latin typeface="+mn-ea"/>
                <a:cs typeface="Times New Roman" panose="02020603050405020304" pitchFamily="18" charset="0"/>
              </a:rPr>
              <a:t>13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：</a:t>
            </a:r>
            <a:r>
              <a:rPr lang="en-US" altLang="ja-JP" sz="1400" b="1" kern="100" dirty="0" smtClean="0">
                <a:latin typeface="+mn-ea"/>
                <a:cs typeface="Times New Roman" panose="02020603050405020304" pitchFamily="18" charset="0"/>
              </a:rPr>
              <a:t>00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～</a:t>
            </a:r>
            <a:r>
              <a:rPr lang="en-US" altLang="ja-JP" sz="1400" b="1" kern="100" dirty="0" smtClean="0">
                <a:latin typeface="+mn-ea"/>
                <a:cs typeface="Times New Roman" panose="02020603050405020304" pitchFamily="18" charset="0"/>
              </a:rPr>
              <a:t>14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：</a:t>
            </a:r>
            <a:r>
              <a:rPr lang="en-US" altLang="ja-JP" sz="1400" b="1" kern="100" dirty="0" smtClean="0">
                <a:latin typeface="+mn-ea"/>
                <a:cs typeface="Times New Roman" panose="02020603050405020304" pitchFamily="18" charset="0"/>
              </a:rPr>
              <a:t>30</a:t>
            </a:r>
            <a:r>
              <a:rPr lang="ja-JP" sz="1400" b="1" kern="100" dirty="0">
                <a:effectLst/>
                <a:latin typeface="+mn-ea"/>
                <a:cs typeface="Times New Roman" panose="02020603050405020304" pitchFamily="18" charset="0"/>
              </a:rPr>
              <a:t>　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b="1" kern="100" dirty="0">
                <a:effectLst/>
                <a:latin typeface="+mn-ea"/>
                <a:cs typeface="Times New Roman" panose="02020603050405020304" pitchFamily="18" charset="0"/>
              </a:rPr>
              <a:t>※会　</a:t>
            </a:r>
            <a:r>
              <a:rPr 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場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：天王寺ＭＩＯ本館</a:t>
            </a:r>
            <a:r>
              <a:rPr lang="en-US" altLang="ja-JP" sz="1400" b="1" kern="100" dirty="0" smtClean="0">
                <a:latin typeface="+mn-ea"/>
                <a:cs typeface="Times New Roman" panose="02020603050405020304" pitchFamily="18" charset="0"/>
              </a:rPr>
              <a:t>12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階ミオホール</a:t>
            </a:r>
            <a:r>
              <a:rPr lang="en-US" altLang="ja-JP" sz="1400" b="1" kern="100" dirty="0" smtClean="0">
                <a:latin typeface="+mn-ea"/>
                <a:cs typeface="Times New Roman" panose="02020603050405020304" pitchFamily="18" charset="0"/>
              </a:rPr>
              <a:t>D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b="1" kern="100" dirty="0">
                <a:effectLst/>
                <a:latin typeface="+mn-ea"/>
                <a:cs typeface="Times New Roman" panose="02020603050405020304" pitchFamily="18" charset="0"/>
              </a:rPr>
              <a:t>※定　員</a:t>
            </a:r>
            <a:r>
              <a:rPr 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：</a:t>
            </a: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２０</a:t>
            </a:r>
            <a:r>
              <a:rPr 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名</a:t>
            </a:r>
            <a:r>
              <a:rPr lang="ja-JP" sz="1400" b="1" kern="100" dirty="0">
                <a:effectLst/>
                <a:latin typeface="+mn-ea"/>
                <a:cs typeface="Times New Roman" panose="02020603050405020304" pitchFamily="18" charset="0"/>
              </a:rPr>
              <a:t>様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L="1019810" indent="-1019810" algn="just">
              <a:spcAft>
                <a:spcPts val="0"/>
              </a:spcAft>
            </a:pPr>
            <a:r>
              <a:rPr lang="ja-JP" sz="1400" b="1" kern="100" dirty="0">
                <a:effectLst/>
                <a:latin typeface="+mn-ea"/>
                <a:cs typeface="Times New Roman" panose="02020603050405020304" pitchFamily="18" charset="0"/>
              </a:rPr>
              <a:t>※内　容</a:t>
            </a:r>
            <a:r>
              <a:rPr 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：</a:t>
            </a:r>
            <a:r>
              <a:rPr lang="ja-JP" altLang="en-US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船内での過ごし方や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コースのご案内、おすすめの客室などご案内</a:t>
            </a:r>
            <a:endParaRPr lang="en-US" altLang="ja-JP" sz="1400" b="1" kern="100" dirty="0" smtClean="0">
              <a:latin typeface="+mn-ea"/>
              <a:cs typeface="Times New Roman" panose="02020603050405020304" pitchFamily="18" charset="0"/>
            </a:endParaRPr>
          </a:p>
          <a:p>
            <a:pPr marL="1019810" indent="-1019810" algn="just">
              <a:spcAft>
                <a:spcPts val="0"/>
              </a:spcAft>
            </a:pP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　　　　いたします</a:t>
            </a:r>
            <a:r>
              <a:rPr lang="ja-JP" altLang="en-US" sz="1400" b="1" kern="100" dirty="0" smtClean="0"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1400" kern="100" dirty="0">
              <a:latin typeface="+mn-ea"/>
              <a:cs typeface="Times New Roman" panose="02020603050405020304" pitchFamily="18" charset="0"/>
            </a:endParaRPr>
          </a:p>
          <a:p>
            <a:pPr marL="1019810" indent="-1019810" algn="just">
              <a:spcAft>
                <a:spcPts val="0"/>
              </a:spcAft>
            </a:pPr>
            <a:r>
              <a:rPr lang="ja-JP" altLang="en-US" sz="1400" b="1" kern="100" dirty="0"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　　　</a:t>
            </a:r>
            <a:r>
              <a:rPr 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「</a:t>
            </a:r>
            <a:r>
              <a:rPr lang="ja-JP" sz="1400" b="1" kern="100" dirty="0">
                <a:effectLst/>
                <a:latin typeface="+mn-ea"/>
                <a:cs typeface="Times New Roman" panose="02020603050405020304" pitchFamily="18" charset="0"/>
              </a:rPr>
              <a:t>世界の７割は海です。出かけませんか船旅へ！」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b="1" kern="100" dirty="0">
                <a:effectLst/>
                <a:latin typeface="+mn-ea"/>
                <a:cs typeface="Times New Roman" panose="02020603050405020304" pitchFamily="18" charset="0"/>
              </a:rPr>
              <a:t>※参加費無料・完全</a:t>
            </a:r>
            <a:r>
              <a:rPr lang="ja-JP" sz="1400" b="1" kern="100" dirty="0" smtClean="0">
                <a:effectLst/>
                <a:latin typeface="+mn-ea"/>
                <a:cs typeface="Times New Roman" panose="02020603050405020304" pitchFamily="18" charset="0"/>
              </a:rPr>
              <a:t>予約制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276681" y="9206458"/>
            <a:ext cx="5359914" cy="55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459105" algn="just">
              <a:lnSpc>
                <a:spcPts val="2400"/>
              </a:lnSpc>
              <a:spcAft>
                <a:spcPts val="0"/>
              </a:spcAft>
            </a:pPr>
            <a:r>
              <a:rPr lang="ja-JP" sz="2000" b="1" kern="100" dirty="0">
                <a:effectLst/>
                <a:latin typeface="+mn-ea"/>
                <a:cs typeface="Times New Roman" panose="02020603050405020304" pitchFamily="18" charset="0"/>
              </a:rPr>
              <a:t>　　</a:t>
            </a:r>
            <a:endParaRPr lang="ja-JP" sz="105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508000" algn="just">
              <a:spcAft>
                <a:spcPts val="0"/>
              </a:spcAft>
            </a:pPr>
            <a:r>
              <a:rPr lang="ja-JP" sz="1000" kern="100" dirty="0">
                <a:effectLst/>
                <a:latin typeface="+mn-ea"/>
                <a:cs typeface="Times New Roman" panose="02020603050405020304" pitchFamily="18" charset="0"/>
              </a:rPr>
              <a:t>　</a:t>
            </a:r>
            <a:endParaRPr lang="ja-JP" sz="105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28359" y="9044878"/>
            <a:ext cx="5926186" cy="6022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00200" indent="-1600200" algn="just">
              <a:spcAft>
                <a:spcPts val="0"/>
              </a:spcAft>
            </a:pPr>
            <a:r>
              <a:rPr lang="ja-JP" altLang="ja-JP" sz="1400" u="sng" kern="100" dirty="0" smtClean="0">
                <a:latin typeface="+mn-ea"/>
                <a:cs typeface="Times New Roman" panose="02020603050405020304" pitchFamily="18" charset="0"/>
              </a:rPr>
              <a:t>＜</a:t>
            </a:r>
            <a:r>
              <a:rPr lang="ja-JP" altLang="ja-JP" sz="1400" b="1" u="sng" kern="100" dirty="0">
                <a:latin typeface="+mn-ea"/>
                <a:cs typeface="Times New Roman" panose="02020603050405020304" pitchFamily="18" charset="0"/>
              </a:rPr>
              <a:t>ご予約方法</a:t>
            </a:r>
            <a:r>
              <a:rPr lang="ja-JP" altLang="ja-JP" sz="1400" u="sng" kern="100" dirty="0" smtClean="0">
                <a:latin typeface="+mn-ea"/>
                <a:cs typeface="Times New Roman" panose="02020603050405020304" pitchFamily="18" charset="0"/>
              </a:rPr>
              <a:t>＞</a:t>
            </a:r>
            <a:r>
              <a:rPr lang="ja-JP" altLang="en-US" sz="1400" u="sng" kern="100" dirty="0" smtClean="0">
                <a:latin typeface="+mn-ea"/>
                <a:cs typeface="Times New Roman" panose="02020603050405020304" pitchFamily="18" charset="0"/>
              </a:rPr>
              <a:t>右</a:t>
            </a:r>
            <a:r>
              <a:rPr lang="ja-JP" altLang="ja-JP" sz="1400" u="sng" kern="100" dirty="0" smtClean="0">
                <a:latin typeface="+mn-ea"/>
                <a:cs typeface="Times New Roman" panose="02020603050405020304" pitchFamily="18" charset="0"/>
              </a:rPr>
              <a:t>記</a:t>
            </a:r>
            <a:r>
              <a:rPr lang="ja-JP" altLang="ja-JP" sz="1400" u="sng" kern="1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en-US" altLang="ja-JP" sz="1400" b="1" u="sng" kern="100" dirty="0">
                <a:latin typeface="+mn-ea"/>
                <a:cs typeface="Times New Roman" panose="02020603050405020304" pitchFamily="18" charset="0"/>
              </a:rPr>
              <a:t>QR</a:t>
            </a:r>
            <a:r>
              <a:rPr lang="ja-JP" altLang="ja-JP" sz="1400" b="1" u="sng" kern="100" dirty="0">
                <a:latin typeface="+mn-ea"/>
                <a:cs typeface="Times New Roman" panose="02020603050405020304" pitchFamily="18" charset="0"/>
              </a:rPr>
              <a:t>コードでオンライン予約</a:t>
            </a:r>
            <a:r>
              <a:rPr lang="ja-JP" altLang="ja-JP" sz="1400" u="sng" kern="100" dirty="0" smtClean="0">
                <a:latin typeface="+mn-ea"/>
                <a:cs typeface="Times New Roman" panose="02020603050405020304" pitchFamily="18" charset="0"/>
              </a:rPr>
              <a:t>、</a:t>
            </a:r>
            <a:endParaRPr lang="en-US" altLang="ja-JP" sz="1400" u="sng" kern="100" dirty="0" smtClean="0">
              <a:latin typeface="+mn-ea"/>
              <a:cs typeface="Times New Roman" panose="02020603050405020304" pitchFamily="18" charset="0"/>
            </a:endParaRPr>
          </a:p>
          <a:p>
            <a:pPr marL="1600200" indent="-1600200" algn="just">
              <a:spcAft>
                <a:spcPts val="0"/>
              </a:spcAft>
            </a:pPr>
            <a:r>
              <a:rPr lang="ja-JP" altLang="en-US" sz="1400" u="sng" kern="100" dirty="0" smtClean="0">
                <a:latin typeface="+mn-ea"/>
                <a:cs typeface="Times New Roman" panose="02020603050405020304" pitchFamily="18" charset="0"/>
              </a:rPr>
              <a:t>も</a:t>
            </a:r>
            <a:r>
              <a:rPr lang="ja-JP" altLang="ja-JP" sz="1400" u="sng" kern="100" dirty="0" smtClean="0">
                <a:latin typeface="+mn-ea"/>
                <a:cs typeface="Times New Roman" panose="02020603050405020304" pitchFamily="18" charset="0"/>
              </a:rPr>
              <a:t>しく</a:t>
            </a:r>
            <a:r>
              <a:rPr lang="ja-JP" altLang="ja-JP" sz="1400" u="sng" kern="100" dirty="0">
                <a:latin typeface="+mn-ea"/>
                <a:cs typeface="Times New Roman" panose="02020603050405020304" pitchFamily="18" charset="0"/>
              </a:rPr>
              <a:t>は</a:t>
            </a:r>
            <a:r>
              <a:rPr lang="ja-JP" altLang="en-US" sz="1400" u="sng" kern="100" dirty="0">
                <a:latin typeface="+mn-ea"/>
                <a:cs typeface="Times New Roman" panose="02020603050405020304" pitchFamily="18" charset="0"/>
              </a:rPr>
              <a:t>下記</a:t>
            </a:r>
            <a:r>
              <a:rPr lang="ja-JP" altLang="ja-JP" sz="1400" u="sng" kern="100" dirty="0">
                <a:latin typeface="+mn-ea"/>
                <a:cs typeface="Times New Roman" panose="02020603050405020304" pitchFamily="18" charset="0"/>
              </a:rPr>
              <a:t>の</a:t>
            </a:r>
            <a:r>
              <a:rPr lang="ja-JP" altLang="ja-JP" sz="1400" b="1" u="sng" kern="100" dirty="0">
                <a:latin typeface="+mn-ea"/>
                <a:cs typeface="Times New Roman" panose="02020603050405020304" pitchFamily="18" charset="0"/>
              </a:rPr>
              <a:t>電話番号</a:t>
            </a:r>
            <a:r>
              <a:rPr lang="ja-JP" altLang="ja-JP" sz="1400" u="sng" kern="100" dirty="0">
                <a:latin typeface="+mn-ea"/>
                <a:cs typeface="Times New Roman" panose="02020603050405020304" pitchFamily="18" charset="0"/>
              </a:rPr>
              <a:t>よりお電話にてご予約承ります。</a:t>
            </a:r>
            <a:endParaRPr lang="ja-JP" altLang="ja-JP" sz="1400" kern="100" dirty="0">
              <a:latin typeface="+mn-ea"/>
              <a:cs typeface="Times New Roman" panose="02020603050405020304" pitchFamily="18" charset="0"/>
            </a:endParaRPr>
          </a:p>
          <a:p>
            <a:endParaRPr lang="ja-JP" altLang="en-US" sz="1400" b="1" dirty="0">
              <a:solidFill>
                <a:srgbClr val="0070C0"/>
              </a:solidFill>
            </a:endParaRPr>
          </a:p>
        </p:txBody>
      </p:sp>
      <p:sp>
        <p:nvSpPr>
          <p:cNvPr id="4" name="額縁 3"/>
          <p:cNvSpPr/>
          <p:nvPr/>
        </p:nvSpPr>
        <p:spPr>
          <a:xfrm>
            <a:off x="5501973" y="4341628"/>
            <a:ext cx="1161143" cy="1126663"/>
          </a:xfrm>
          <a:prstGeom prst="beve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483" y="4445900"/>
            <a:ext cx="895572" cy="8955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角丸四角形吹き出し 12"/>
          <p:cNvSpPr/>
          <p:nvPr/>
        </p:nvSpPr>
        <p:spPr>
          <a:xfrm>
            <a:off x="5501066" y="3741666"/>
            <a:ext cx="1162050" cy="521466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5424420" y="3772402"/>
            <a:ext cx="1343471" cy="347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 smtClean="0"/>
              <a:t>クルーズの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詳細はこちら！</a:t>
            </a:r>
            <a:endParaRPr lang="en-US" altLang="ja-JP" sz="1200" b="1" dirty="0" smtClean="0"/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4965925" y="9537823"/>
            <a:ext cx="1655253" cy="230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 smtClean="0"/>
              <a:t>ご予約はこちらから⇑</a:t>
            </a:r>
            <a:endParaRPr lang="en-US" altLang="ja-JP" sz="1200" b="1" dirty="0" smtClean="0"/>
          </a:p>
        </p:txBody>
      </p:sp>
      <p:sp>
        <p:nvSpPr>
          <p:cNvPr id="25" name="正方形/長方形 24"/>
          <p:cNvSpPr/>
          <p:nvPr/>
        </p:nvSpPr>
        <p:spPr>
          <a:xfrm>
            <a:off x="1009998" y="5547795"/>
            <a:ext cx="4837138" cy="723299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300" b="1" kern="100" dirty="0" smtClean="0">
                <a:solidFill>
                  <a:srgbClr val="FF0000"/>
                </a:solidFill>
                <a:effectLst/>
                <a:latin typeface="Century" panose="02040604050505020304" pitchFamily="18" charset="0"/>
                <a:ea typeface="HGP明朝E" panose="02020900000000000000" pitchFamily="18" charset="-128"/>
                <a:cs typeface="Times New Roman" panose="02020603050405020304" pitchFamily="18" charset="0"/>
              </a:rPr>
              <a:t>世界を代表するラグジュアリー客船</a:t>
            </a:r>
            <a:endParaRPr lang="en-US" altLang="ja-JP" sz="2300" b="1" kern="100" dirty="0" smtClean="0">
              <a:solidFill>
                <a:srgbClr val="FF0000"/>
              </a:solidFill>
              <a:effectLst/>
              <a:latin typeface="Century" panose="02040604050505020304" pitchFamily="18" charset="0"/>
              <a:ea typeface="HGP明朝E" panose="020209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300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HGP明朝E" panose="02020900000000000000" pitchFamily="18" charset="-128"/>
                <a:cs typeface="Times New Roman" panose="02020603050405020304" pitchFamily="18" charset="0"/>
              </a:rPr>
              <a:t>１１月からいよいよ日本に就航します！</a:t>
            </a:r>
            <a:endParaRPr lang="en-US" altLang="ja-JP" sz="2300" b="1" kern="100" dirty="0" smtClean="0">
              <a:solidFill>
                <a:srgbClr val="FF0000"/>
              </a:solidFill>
              <a:effectLst/>
              <a:latin typeface="Century" panose="02040604050505020304" pitchFamily="18" charset="0"/>
              <a:ea typeface="HGP明朝E" panose="020209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812" y="8393969"/>
            <a:ext cx="1004080" cy="100408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572" y="8394041"/>
            <a:ext cx="999831" cy="999831"/>
          </a:xfrm>
          <a:prstGeom prst="rect">
            <a:avLst/>
          </a:prstGeom>
        </p:spPr>
      </p:pic>
      <p:sp>
        <p:nvSpPr>
          <p:cNvPr id="21" name="サブタイトル 2"/>
          <p:cNvSpPr txBox="1">
            <a:spLocks/>
          </p:cNvSpPr>
          <p:nvPr/>
        </p:nvSpPr>
        <p:spPr>
          <a:xfrm>
            <a:off x="4777740" y="9309224"/>
            <a:ext cx="958804" cy="190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1" dirty="0" smtClean="0"/>
              <a:t>午前の部</a:t>
            </a:r>
            <a:endParaRPr lang="en-US" altLang="ja-JP" sz="1000" b="1" dirty="0" smtClean="0"/>
          </a:p>
        </p:txBody>
      </p:sp>
      <p:sp>
        <p:nvSpPr>
          <p:cNvPr id="23" name="サブタイトル 2"/>
          <p:cNvSpPr txBox="1">
            <a:spLocks/>
          </p:cNvSpPr>
          <p:nvPr/>
        </p:nvSpPr>
        <p:spPr>
          <a:xfrm>
            <a:off x="5791200" y="9309224"/>
            <a:ext cx="958804" cy="190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1" dirty="0" smtClean="0"/>
              <a:t>午後の部</a:t>
            </a:r>
            <a:endParaRPr lang="en-US" altLang="ja-JP" sz="1000" b="1" dirty="0" smtClean="0"/>
          </a:p>
        </p:txBody>
      </p:sp>
    </p:spTree>
    <p:extLst>
      <p:ext uri="{BB962C8B-B14F-4D97-AF65-F5344CB8AC3E}">
        <p14:creationId xmlns:p14="http://schemas.microsoft.com/office/powerpoint/2010/main" val="24183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hyperlink" Target="https://peatix.com/event/3943855/view" TargetMode="External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>
        <a:spAutoFit/>
      </a:bodyPr>
      <a:lstStyle>
        <a:defPPr>
          <a:defRPr dirty="0">
            <a:hlinkClick xmlns:r="http://schemas.openxmlformats.org/officeDocument/2006/relationships" r:id="rId1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93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HGP明朝E</vt:lpstr>
      <vt:lpstr>ＭＳ 明朝</vt:lpstr>
      <vt:lpstr>游ゴシック</vt:lpstr>
      <vt:lpstr>游ゴシック Light</vt:lpstr>
      <vt:lpstr>Arial</vt:lpstr>
      <vt:lpstr>Century</vt:lpstr>
      <vt:lpstr>Times New Roman</vt:lpstr>
      <vt:lpstr>Office テーマ</vt:lpstr>
      <vt:lpstr>PowerPoint プレゼンテーション</vt:lpstr>
    </vt:vector>
  </TitlesOfParts>
  <Company>株式会社JTB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株式会社JTB</dc:creator>
  <cp:lastModifiedBy>CM2312L6240</cp:lastModifiedBy>
  <cp:revision>27</cp:revision>
  <dcterms:created xsi:type="dcterms:W3CDTF">2024-05-07T10:22:47Z</dcterms:created>
  <dcterms:modified xsi:type="dcterms:W3CDTF">2024-05-11T04:06:03Z</dcterms:modified>
</cp:coreProperties>
</file>