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48563" cy="10693400"/>
  <p:notesSz cx="9866313" cy="142954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75"/>
    <a:srgbClr val="FFFF71"/>
    <a:srgbClr val="FFFF99"/>
    <a:srgbClr val="FF0000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A4A46-942D-CC2E-8A31-AC190AEB05DE}" v="2" dt="2024-07-26T01:47:01.211"/>
    <p1510:client id="{8B1706BC-346A-03D8-3FAF-65C0889D963B}" v="14" dt="2024-07-26T02:54:47.909"/>
    <p1510:client id="{CCF79D9D-BCDB-9F50-D565-9621D5E8C30F}" v="1" dt="2024-07-26T02:09:28.196"/>
    <p1510:client id="{DC9DF91E-5CFE-2AF9-59C9-64101168DCCC}" v="6" dt="2024-07-26T02:50:28.222"/>
    <p1510:client id="{ED42CD82-4FF9-CACE-3D4D-78A48077CC79}" v="46" dt="2024-07-26T02:31:58.1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381" y="67"/>
      </p:cViewPr>
      <p:guideLst>
        <p:guide orient="horz" pos="2880"/>
        <p:guide pos="21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717647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717647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r">
              <a:defRPr sz="1700"/>
            </a:lvl1pPr>
          </a:lstStyle>
          <a:p>
            <a:fld id="{36F892FA-9EA0-43B6-8AF0-AF5C157C90DB}" type="datetimeFigureOut">
              <a:rPr kumimoji="1" lang="ja-JP" altLang="en-US" smtClean="0"/>
              <a:t>2024/12/1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13577791"/>
            <a:ext cx="4276255" cy="717647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13577791"/>
            <a:ext cx="4276254" cy="717647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r">
              <a:defRPr sz="1700"/>
            </a:lvl1pPr>
          </a:lstStyle>
          <a:p>
            <a:fld id="{2B3A6EDE-E289-49EF-8896-81C885A28F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866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717647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733" y="0"/>
            <a:ext cx="4276254" cy="717647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r">
              <a:defRPr sz="1700"/>
            </a:lvl1pPr>
          </a:lstStyle>
          <a:p>
            <a:fld id="{C638F9FE-E989-4AEC-A868-E793656B28AE}" type="datetimeFigureOut">
              <a:rPr kumimoji="1" lang="ja-JP" altLang="en-US" smtClean="0"/>
              <a:t>2024/12/1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30563" y="1787525"/>
            <a:ext cx="3405187" cy="482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73" tIns="66536" rIns="133073" bIns="66536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934" y="6879752"/>
            <a:ext cx="7894446" cy="5628468"/>
          </a:xfrm>
          <a:prstGeom prst="rect">
            <a:avLst/>
          </a:prstGeom>
        </p:spPr>
        <p:txBody>
          <a:bodyPr vert="horz" lIns="133073" tIns="66536" rIns="133073" bIns="6653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3577791"/>
            <a:ext cx="4276255" cy="717647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733" y="13577791"/>
            <a:ext cx="4276254" cy="717647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r">
              <a:defRPr sz="1700"/>
            </a:lvl1pPr>
          </a:lstStyle>
          <a:p>
            <a:fld id="{03477712-5C88-4780-B97F-795D7B3B9BB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085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7712-5C88-4780-B97F-795D7B3B9BB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842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617" y="3314956"/>
            <a:ext cx="6421670" cy="618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17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237" y="5988308"/>
            <a:ext cx="52884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8769" y="990824"/>
            <a:ext cx="4695967" cy="618107"/>
          </a:xfrm>
        </p:spPr>
        <p:txBody>
          <a:bodyPr lIns="0" tIns="0" rIns="0" bIns="0"/>
          <a:lstStyle>
            <a:lvl1pPr>
              <a:defRPr sz="4017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8769" y="990824"/>
            <a:ext cx="4695967" cy="618107"/>
          </a:xfrm>
        </p:spPr>
        <p:txBody>
          <a:bodyPr lIns="0" tIns="0" rIns="0" bIns="0"/>
          <a:lstStyle>
            <a:lvl1pPr>
              <a:defRPr sz="4017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745" y="2459486"/>
            <a:ext cx="32863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0778" y="2459486"/>
            <a:ext cx="32863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8769" y="990824"/>
            <a:ext cx="4695967" cy="618107"/>
          </a:xfrm>
        </p:spPr>
        <p:txBody>
          <a:bodyPr lIns="0" tIns="0" rIns="0" bIns="0"/>
          <a:lstStyle>
            <a:lvl1pPr>
              <a:defRPr sz="4017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" y="1587"/>
            <a:ext cx="7551073" cy="106718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" y="0"/>
            <a:ext cx="7552368" cy="7776209"/>
          </a:xfrm>
          <a:custGeom>
            <a:avLst/>
            <a:gdLst/>
            <a:ahLst/>
            <a:cxnLst/>
            <a:rect l="l" t="t" r="r" b="b"/>
            <a:pathLst>
              <a:path w="7560309" h="7776209">
                <a:moveTo>
                  <a:pt x="0" y="7776006"/>
                </a:moveTo>
                <a:lnTo>
                  <a:pt x="7560005" y="7776006"/>
                </a:lnTo>
                <a:lnTo>
                  <a:pt x="7560005" y="0"/>
                </a:lnTo>
                <a:lnTo>
                  <a:pt x="0" y="0"/>
                </a:lnTo>
                <a:lnTo>
                  <a:pt x="0" y="7776006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3" y="7776010"/>
            <a:ext cx="7552368" cy="1369695"/>
          </a:xfrm>
          <a:custGeom>
            <a:avLst/>
            <a:gdLst/>
            <a:ahLst/>
            <a:cxnLst/>
            <a:rect l="l" t="t" r="r" b="b"/>
            <a:pathLst>
              <a:path w="7560309" h="1369695">
                <a:moveTo>
                  <a:pt x="0" y="1369580"/>
                </a:moveTo>
                <a:lnTo>
                  <a:pt x="7559992" y="1369580"/>
                </a:lnTo>
                <a:lnTo>
                  <a:pt x="7559992" y="0"/>
                </a:lnTo>
                <a:lnTo>
                  <a:pt x="0" y="0"/>
                </a:lnTo>
                <a:lnTo>
                  <a:pt x="0" y="136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145589"/>
            <a:ext cx="7552051" cy="15464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5"/>
            <a:ext cx="5744230" cy="45850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8769" y="990820"/>
            <a:ext cx="469596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748" y="2459486"/>
            <a:ext cx="67994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669" y="9944866"/>
            <a:ext cx="24175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748" y="9944866"/>
            <a:ext cx="17376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9536" y="9944866"/>
            <a:ext cx="17376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7944">
        <a:defRPr>
          <a:latin typeface="+mn-lt"/>
          <a:ea typeface="+mn-ea"/>
          <a:cs typeface="+mn-cs"/>
        </a:defRPr>
      </a:lvl2pPr>
      <a:lvl3pPr marL="895887">
        <a:defRPr>
          <a:latin typeface="+mn-lt"/>
          <a:ea typeface="+mn-ea"/>
          <a:cs typeface="+mn-cs"/>
        </a:defRPr>
      </a:lvl3pPr>
      <a:lvl4pPr marL="1343831">
        <a:defRPr>
          <a:latin typeface="+mn-lt"/>
          <a:ea typeface="+mn-ea"/>
          <a:cs typeface="+mn-cs"/>
        </a:defRPr>
      </a:lvl4pPr>
      <a:lvl5pPr marL="1791775">
        <a:defRPr>
          <a:latin typeface="+mn-lt"/>
          <a:ea typeface="+mn-ea"/>
          <a:cs typeface="+mn-cs"/>
        </a:defRPr>
      </a:lvl5pPr>
      <a:lvl6pPr marL="2239719">
        <a:defRPr>
          <a:latin typeface="+mn-lt"/>
          <a:ea typeface="+mn-ea"/>
          <a:cs typeface="+mn-cs"/>
        </a:defRPr>
      </a:lvl6pPr>
      <a:lvl7pPr marL="2687661">
        <a:defRPr>
          <a:latin typeface="+mn-lt"/>
          <a:ea typeface="+mn-ea"/>
          <a:cs typeface="+mn-cs"/>
        </a:defRPr>
      </a:lvl7pPr>
      <a:lvl8pPr marL="3135605">
        <a:defRPr>
          <a:latin typeface="+mn-lt"/>
          <a:ea typeface="+mn-ea"/>
          <a:cs typeface="+mn-cs"/>
        </a:defRPr>
      </a:lvl8pPr>
      <a:lvl9pPr marL="358354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7944">
        <a:defRPr>
          <a:latin typeface="+mn-lt"/>
          <a:ea typeface="+mn-ea"/>
          <a:cs typeface="+mn-cs"/>
        </a:defRPr>
      </a:lvl2pPr>
      <a:lvl3pPr marL="895887">
        <a:defRPr>
          <a:latin typeface="+mn-lt"/>
          <a:ea typeface="+mn-ea"/>
          <a:cs typeface="+mn-cs"/>
        </a:defRPr>
      </a:lvl3pPr>
      <a:lvl4pPr marL="1343831">
        <a:defRPr>
          <a:latin typeface="+mn-lt"/>
          <a:ea typeface="+mn-ea"/>
          <a:cs typeface="+mn-cs"/>
        </a:defRPr>
      </a:lvl4pPr>
      <a:lvl5pPr marL="1791775">
        <a:defRPr>
          <a:latin typeface="+mn-lt"/>
          <a:ea typeface="+mn-ea"/>
          <a:cs typeface="+mn-cs"/>
        </a:defRPr>
      </a:lvl5pPr>
      <a:lvl6pPr marL="2239719">
        <a:defRPr>
          <a:latin typeface="+mn-lt"/>
          <a:ea typeface="+mn-ea"/>
          <a:cs typeface="+mn-cs"/>
        </a:defRPr>
      </a:lvl6pPr>
      <a:lvl7pPr marL="2687661">
        <a:defRPr>
          <a:latin typeface="+mn-lt"/>
          <a:ea typeface="+mn-ea"/>
          <a:cs typeface="+mn-cs"/>
        </a:defRPr>
      </a:lvl7pPr>
      <a:lvl8pPr marL="3135605">
        <a:defRPr>
          <a:latin typeface="+mn-lt"/>
          <a:ea typeface="+mn-ea"/>
          <a:cs typeface="+mn-cs"/>
        </a:defRPr>
      </a:lvl8pPr>
      <a:lvl9pPr marL="358354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海に浮いている船&#10;&#10;自動的に生成された説明">
            <a:extLst>
              <a:ext uri="{FF2B5EF4-FFF2-40B4-BE49-F238E27FC236}">
                <a16:creationId xmlns:a16="http://schemas.microsoft.com/office/drawing/2014/main" id="{9942E7C6-097D-116D-BDD9-9C607668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40"/>
            <a:ext cx="7575063" cy="506670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324929" y="9975638"/>
            <a:ext cx="530661" cy="151483"/>
          </a:xfrm>
          <a:prstGeom prst="rect">
            <a:avLst/>
          </a:prstGeom>
        </p:spPr>
        <p:txBody>
          <a:bodyPr vert="horz" wrap="square" lIns="0" tIns="23018" rIns="0" bIns="0" rtlCol="0">
            <a:spAutoFit/>
          </a:bodyPr>
          <a:lstStyle/>
          <a:p>
            <a:pPr marL="12443" marR="4978" indent="92700">
              <a:lnSpc>
                <a:spcPts val="999"/>
              </a:lnSpc>
              <a:spcBef>
                <a:spcPts val="181"/>
              </a:spcBef>
            </a:pPr>
            <a:endParaRPr sz="882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2053" y="3743924"/>
            <a:ext cx="6587987" cy="610356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lnSpc>
                <a:spcPts val="5613"/>
              </a:lnSpc>
              <a:spcBef>
                <a:spcPts val="98"/>
              </a:spcBef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～彩りの九州と韓国クルーズ８日間～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DB87A47-087A-6C06-4072-5E75150F5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984" y="7742356"/>
            <a:ext cx="7602800" cy="2085807"/>
          </a:xfrm>
          <a:prstGeom prst="rect">
            <a:avLst/>
          </a:prstGeom>
        </p:spPr>
      </p:pic>
      <p:pic>
        <p:nvPicPr>
          <p:cNvPr id="7" name="object 28">
            <a:extLst>
              <a:ext uri="{FF2B5EF4-FFF2-40B4-BE49-F238E27FC236}">
                <a16:creationId xmlns:a16="http://schemas.microsoft.com/office/drawing/2014/main" id="{628F8923-A9FB-53F7-4567-989421A83E1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27984" y="5132246"/>
            <a:ext cx="7575063" cy="861012"/>
          </a:xfrm>
          <a:prstGeom prst="rect">
            <a:avLst/>
          </a:prstGeom>
        </p:spPr>
      </p:pic>
      <p:sp>
        <p:nvSpPr>
          <p:cNvPr id="44" name="object 11">
            <a:extLst>
              <a:ext uri="{FF2B5EF4-FFF2-40B4-BE49-F238E27FC236}">
                <a16:creationId xmlns:a16="http://schemas.microsoft.com/office/drawing/2014/main" id="{AEEBF203-5179-ED30-CFFD-8B21393DA978}"/>
              </a:ext>
            </a:extLst>
          </p:cNvPr>
          <p:cNvSpPr/>
          <p:nvPr/>
        </p:nvSpPr>
        <p:spPr>
          <a:xfrm>
            <a:off x="3496047" y="6887906"/>
            <a:ext cx="2936281" cy="134593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79999" y="0"/>
                </a:lnTo>
              </a:path>
            </a:pathLst>
          </a:custGeom>
          <a:ln w="2857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8" name="object 28">
            <a:extLst>
              <a:ext uri="{FF2B5EF4-FFF2-40B4-BE49-F238E27FC236}">
                <a16:creationId xmlns:a16="http://schemas.microsoft.com/office/drawing/2014/main" id="{1F152934-8D21-80A0-2B9C-3BE3684C339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71" y="6088268"/>
            <a:ext cx="3231651" cy="742678"/>
          </a:xfrm>
          <a:prstGeom prst="round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0884" y="6168585"/>
            <a:ext cx="2077123" cy="517830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spcBef>
                <a:spcPts val="98"/>
              </a:spcBef>
            </a:pP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2024/12/21(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土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)</a:t>
            </a:r>
          </a:p>
          <a:p>
            <a:pPr marL="12443" algn="ctr">
              <a:spcBef>
                <a:spcPts val="98"/>
              </a:spcBef>
            </a:pP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11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：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00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～１２：３０</a:t>
            </a:r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56" name="object 15">
            <a:extLst>
              <a:ext uri="{FF2B5EF4-FFF2-40B4-BE49-F238E27FC236}">
                <a16:creationId xmlns:a16="http://schemas.microsoft.com/office/drawing/2014/main" id="{04C94F6F-0BAB-52AC-6E6B-42387472E462}"/>
              </a:ext>
            </a:extLst>
          </p:cNvPr>
          <p:cNvSpPr txBox="1"/>
          <p:nvPr/>
        </p:nvSpPr>
        <p:spPr>
          <a:xfrm>
            <a:off x="3496048" y="6476410"/>
            <a:ext cx="3057513" cy="305371"/>
          </a:xfrm>
          <a:prstGeom prst="rect">
            <a:avLst/>
          </a:prstGeom>
        </p:spPr>
        <p:txBody>
          <a:bodyPr vert="horz" wrap="square" lIns="0" tIns="23018" rIns="0" bIns="0" rtlCol="0">
            <a:spAutoFit/>
          </a:bodyPr>
          <a:lstStyle/>
          <a:p>
            <a:pPr marL="12443" marR="4978" indent="92700" algn="l">
              <a:lnSpc>
                <a:spcPts val="999"/>
              </a:lnSpc>
              <a:spcBef>
                <a:spcPts val="181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■問合せ：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JTB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トラベルゲート立川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443" marR="4978" indent="92700" algn="l">
              <a:lnSpc>
                <a:spcPts val="999"/>
              </a:lnSpc>
              <a:spcBef>
                <a:spcPts val="181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電話：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042-504-9050</a:t>
            </a:r>
          </a:p>
        </p:txBody>
      </p:sp>
      <p:sp>
        <p:nvSpPr>
          <p:cNvPr id="1025" name="object 27">
            <a:extLst>
              <a:ext uri="{FF2B5EF4-FFF2-40B4-BE49-F238E27FC236}">
                <a16:creationId xmlns:a16="http://schemas.microsoft.com/office/drawing/2014/main" id="{85D40689-DCE8-E319-4B10-7D8639387FA2}"/>
              </a:ext>
            </a:extLst>
          </p:cNvPr>
          <p:cNvSpPr txBox="1"/>
          <p:nvPr/>
        </p:nvSpPr>
        <p:spPr>
          <a:xfrm>
            <a:off x="2929345" y="5157454"/>
            <a:ext cx="1778111" cy="289562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spcBef>
                <a:spcPts val="98"/>
              </a:spcBef>
            </a:pPr>
            <a:r>
              <a:rPr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Information</a:t>
            </a:r>
            <a:endParaRPr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1030" name="四角形: 角を丸くする 1029">
            <a:extLst>
              <a:ext uri="{FF2B5EF4-FFF2-40B4-BE49-F238E27FC236}">
                <a16:creationId xmlns:a16="http://schemas.microsoft.com/office/drawing/2014/main" id="{42B87B36-522C-95E1-6E78-07D41C9B6F77}"/>
              </a:ext>
            </a:extLst>
          </p:cNvPr>
          <p:cNvSpPr/>
          <p:nvPr/>
        </p:nvSpPr>
        <p:spPr>
          <a:xfrm>
            <a:off x="372112" y="420128"/>
            <a:ext cx="5020159" cy="804938"/>
          </a:xfrm>
          <a:prstGeom prst="roundRect">
            <a:avLst>
              <a:gd name="adj" fmla="val 4293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図 18" descr="ロゴ, 会社名&#10;&#10;自動的に生成された説明">
            <a:extLst>
              <a:ext uri="{FF2B5EF4-FFF2-40B4-BE49-F238E27FC236}">
                <a16:creationId xmlns:a16="http://schemas.microsoft.com/office/drawing/2014/main" id="{A6B63EC2-D589-11F0-247B-A9C5F7DCD4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41" y="476699"/>
            <a:ext cx="1129080" cy="1106133"/>
          </a:xfrm>
          <a:prstGeom prst="rect">
            <a:avLst/>
          </a:prstGeom>
        </p:spPr>
      </p:pic>
      <p:sp>
        <p:nvSpPr>
          <p:cNvPr id="17" name="object 13">
            <a:extLst>
              <a:ext uri="{FF2B5EF4-FFF2-40B4-BE49-F238E27FC236}">
                <a16:creationId xmlns:a16="http://schemas.microsoft.com/office/drawing/2014/main" id="{C47F922A-DF6C-54FD-36D9-2FBA7B211D0D}"/>
              </a:ext>
            </a:extLst>
          </p:cNvPr>
          <p:cNvSpPr txBox="1"/>
          <p:nvPr/>
        </p:nvSpPr>
        <p:spPr>
          <a:xfrm>
            <a:off x="129277" y="5202837"/>
            <a:ext cx="7378246" cy="584387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lnSpc>
                <a:spcPts val="5613"/>
              </a:lnSpc>
              <a:spcBef>
                <a:spcPts val="98"/>
              </a:spcBef>
            </a:pP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JTB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初のダイヤモンド・プリンセス全船貸切クルーズの説明会</a:t>
            </a:r>
            <a:endParaRPr lang="en-US" altLang="ja-JP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2F817D95-E865-B0DA-9967-DC8AC3EB1734}"/>
              </a:ext>
            </a:extLst>
          </p:cNvPr>
          <p:cNvSpPr txBox="1"/>
          <p:nvPr/>
        </p:nvSpPr>
        <p:spPr>
          <a:xfrm>
            <a:off x="-416723" y="4215507"/>
            <a:ext cx="6270880" cy="584387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lnSpc>
                <a:spcPts val="5613"/>
              </a:lnSpc>
              <a:spcBef>
                <a:spcPts val="98"/>
              </a:spcBef>
            </a:pP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2025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年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10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月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18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日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(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土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)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～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2025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年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10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月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25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日（土）</a:t>
            </a:r>
            <a:endParaRPr lang="en-US" altLang="ja-JP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792C873A-4C62-39EB-57A2-7C48759F12B9}"/>
              </a:ext>
            </a:extLst>
          </p:cNvPr>
          <p:cNvSpPr txBox="1"/>
          <p:nvPr/>
        </p:nvSpPr>
        <p:spPr>
          <a:xfrm>
            <a:off x="32370" y="420128"/>
            <a:ext cx="5642118" cy="625103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lnSpc>
                <a:spcPts val="5613"/>
              </a:lnSpc>
              <a:spcBef>
                <a:spcPts val="98"/>
              </a:spcBef>
            </a:pP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クルーズ説明会・相談会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sp>
        <p:nvSpPr>
          <p:cNvPr id="39" name="object 20">
            <a:extLst>
              <a:ext uri="{FF2B5EF4-FFF2-40B4-BE49-F238E27FC236}">
                <a16:creationId xmlns:a16="http://schemas.microsoft.com/office/drawing/2014/main" id="{372627AF-95D1-84DF-5540-AC3EABF42EB4}"/>
              </a:ext>
            </a:extLst>
          </p:cNvPr>
          <p:cNvSpPr txBox="1"/>
          <p:nvPr/>
        </p:nvSpPr>
        <p:spPr>
          <a:xfrm>
            <a:off x="3407928" y="6099907"/>
            <a:ext cx="3768783" cy="304951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algn="l"/>
            <a:r>
              <a:rPr lang="en-US" altLang="ja-JP" sz="19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JTB</a:t>
            </a:r>
            <a:r>
              <a:rPr lang="ja-JP" altLang="en-US" sz="19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トラベルゲート立川</a:t>
            </a: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AFFD248F-3EBC-9AA0-65BD-FDF5D7FD1A96}"/>
              </a:ext>
            </a:extLst>
          </p:cNvPr>
          <p:cNvSpPr txBox="1"/>
          <p:nvPr/>
        </p:nvSpPr>
        <p:spPr>
          <a:xfrm>
            <a:off x="-334676" y="3200226"/>
            <a:ext cx="4945365" cy="588106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lnSpc>
                <a:spcPts val="5613"/>
              </a:lnSpc>
              <a:spcBef>
                <a:spcPts val="98"/>
              </a:spcBef>
            </a:pP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ダイヤモンド・プリンセス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JTB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全船貸切</a:t>
            </a:r>
            <a:endParaRPr lang="en-US" altLang="ja-JP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80A9A962-CDAA-7C68-14BF-3B5D74126652}"/>
              </a:ext>
            </a:extLst>
          </p:cNvPr>
          <p:cNvSpPr txBox="1"/>
          <p:nvPr/>
        </p:nvSpPr>
        <p:spPr>
          <a:xfrm>
            <a:off x="78285" y="9786798"/>
            <a:ext cx="7254067" cy="580732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lnSpc>
                <a:spcPts val="5613"/>
              </a:lnSpc>
              <a:spcBef>
                <a:spcPts val="98"/>
              </a:spcBef>
            </a:pP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説明会のご予約は上記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次元バーコード、またはお電話にて承っております</a:t>
            </a:r>
            <a:endParaRPr lang="en-US" altLang="ja-JP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DB0BE1D7-E511-D9F4-056E-862B6737DA10}"/>
              </a:ext>
            </a:extLst>
          </p:cNvPr>
          <p:cNvSpPr/>
          <p:nvPr/>
        </p:nvSpPr>
        <p:spPr>
          <a:xfrm>
            <a:off x="3496047" y="7854825"/>
            <a:ext cx="2936281" cy="149919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79999" y="0"/>
                </a:lnTo>
              </a:path>
            </a:pathLst>
          </a:custGeom>
          <a:ln w="2857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FECA073E-1050-BBE7-E72A-E701BEBFDE49}"/>
              </a:ext>
            </a:extLst>
          </p:cNvPr>
          <p:cNvSpPr/>
          <p:nvPr/>
        </p:nvSpPr>
        <p:spPr>
          <a:xfrm>
            <a:off x="3509882" y="8859910"/>
            <a:ext cx="2922445" cy="91036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79999" y="0"/>
                </a:lnTo>
              </a:path>
            </a:pathLst>
          </a:custGeom>
          <a:ln w="2857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0EB13F0A-ADE8-EBBD-A533-6E60121EFA78}"/>
              </a:ext>
            </a:extLst>
          </p:cNvPr>
          <p:cNvSpPr txBox="1"/>
          <p:nvPr/>
        </p:nvSpPr>
        <p:spPr>
          <a:xfrm>
            <a:off x="3344253" y="6991557"/>
            <a:ext cx="4230563" cy="304951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algn="l"/>
            <a:r>
              <a:rPr lang="ja-JP" altLang="en-US" sz="19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東京たま未来メッセ第</a:t>
            </a:r>
            <a:r>
              <a:rPr lang="en-US" altLang="ja-JP" sz="19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9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会議室</a:t>
            </a:r>
          </a:p>
        </p:txBody>
      </p:sp>
      <p:sp>
        <p:nvSpPr>
          <p:cNvPr id="43" name="object 27">
            <a:extLst>
              <a:ext uri="{FF2B5EF4-FFF2-40B4-BE49-F238E27FC236}">
                <a16:creationId xmlns:a16="http://schemas.microsoft.com/office/drawing/2014/main" id="{76CF93E7-ADBA-36CD-426D-E1F8FBA6B05A}"/>
              </a:ext>
            </a:extLst>
          </p:cNvPr>
          <p:cNvSpPr txBox="1"/>
          <p:nvPr/>
        </p:nvSpPr>
        <p:spPr>
          <a:xfrm>
            <a:off x="1901476" y="6197882"/>
            <a:ext cx="1447459" cy="443451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spcBef>
                <a:spcPts val="98"/>
              </a:spcBef>
            </a:pPr>
            <a:r>
              <a:rPr lang="ja-JP" altLang="en-US" sz="28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立川</a:t>
            </a:r>
            <a:endParaRPr lang="en-US" altLang="ja-JP" sz="28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53" name="object 15">
            <a:extLst>
              <a:ext uri="{FF2B5EF4-FFF2-40B4-BE49-F238E27FC236}">
                <a16:creationId xmlns:a16="http://schemas.microsoft.com/office/drawing/2014/main" id="{FF882B4C-8C25-987F-1490-D4081D52AE34}"/>
              </a:ext>
            </a:extLst>
          </p:cNvPr>
          <p:cNvSpPr txBox="1"/>
          <p:nvPr/>
        </p:nvSpPr>
        <p:spPr>
          <a:xfrm>
            <a:off x="3509882" y="7378371"/>
            <a:ext cx="3057513" cy="305371"/>
          </a:xfrm>
          <a:prstGeom prst="rect">
            <a:avLst/>
          </a:prstGeom>
        </p:spPr>
        <p:txBody>
          <a:bodyPr vert="horz" wrap="square" lIns="0" tIns="23018" rIns="0" bIns="0" rtlCol="0">
            <a:spAutoFit/>
          </a:bodyPr>
          <a:lstStyle/>
          <a:p>
            <a:pPr marL="12443" marR="4978" indent="92700" algn="l">
              <a:lnSpc>
                <a:spcPts val="999"/>
              </a:lnSpc>
              <a:spcBef>
                <a:spcPts val="181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■問合せ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：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JTB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八王子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北口店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443" marR="4978" indent="92700" algn="l">
              <a:lnSpc>
                <a:spcPts val="999"/>
              </a:lnSpc>
              <a:spcBef>
                <a:spcPts val="181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電話：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042-633-5911</a:t>
            </a:r>
          </a:p>
        </p:txBody>
      </p:sp>
      <p:pic>
        <p:nvPicPr>
          <p:cNvPr id="59" name="object 28">
            <a:extLst>
              <a:ext uri="{FF2B5EF4-FFF2-40B4-BE49-F238E27FC236}">
                <a16:creationId xmlns:a16="http://schemas.microsoft.com/office/drawing/2014/main" id="{C22785D3-0C24-C62C-747B-3B1749A28EE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84" y="7016868"/>
            <a:ext cx="3223238" cy="742678"/>
          </a:xfrm>
          <a:prstGeom prst="roundRect">
            <a:avLst/>
          </a:prstGeom>
        </p:spPr>
      </p:pic>
      <p:pic>
        <p:nvPicPr>
          <p:cNvPr id="60" name="object 28">
            <a:extLst>
              <a:ext uri="{FF2B5EF4-FFF2-40B4-BE49-F238E27FC236}">
                <a16:creationId xmlns:a16="http://schemas.microsoft.com/office/drawing/2014/main" id="{F00ED8DC-DBB6-D198-78DE-88338649DAB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84" y="7973041"/>
            <a:ext cx="3205837" cy="739544"/>
          </a:xfrm>
          <a:prstGeom prst="roundRect">
            <a:avLst/>
          </a:prstGeom>
        </p:spPr>
      </p:pic>
      <p:pic>
        <p:nvPicPr>
          <p:cNvPr id="61" name="object 28">
            <a:extLst>
              <a:ext uri="{FF2B5EF4-FFF2-40B4-BE49-F238E27FC236}">
                <a16:creationId xmlns:a16="http://schemas.microsoft.com/office/drawing/2014/main" id="{1DE0252E-D495-A3A6-88C1-82656D77C2A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83" y="8955652"/>
            <a:ext cx="3205837" cy="742678"/>
          </a:xfrm>
          <a:prstGeom prst="roundRect">
            <a:avLst/>
          </a:prstGeom>
        </p:spPr>
      </p:pic>
      <p:sp>
        <p:nvSpPr>
          <p:cNvPr id="62" name="object 27">
            <a:extLst>
              <a:ext uri="{FF2B5EF4-FFF2-40B4-BE49-F238E27FC236}">
                <a16:creationId xmlns:a16="http://schemas.microsoft.com/office/drawing/2014/main" id="{811F4B01-3C5F-1D36-BB6F-F43CF07ECA5B}"/>
              </a:ext>
            </a:extLst>
          </p:cNvPr>
          <p:cNvSpPr txBox="1"/>
          <p:nvPr/>
        </p:nvSpPr>
        <p:spPr>
          <a:xfrm>
            <a:off x="121186" y="7101362"/>
            <a:ext cx="2077123" cy="517830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spcBef>
                <a:spcPts val="98"/>
              </a:spcBef>
            </a:pP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202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５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/1/13(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月・祝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)</a:t>
            </a:r>
          </a:p>
          <a:p>
            <a:pPr marL="12443" algn="ctr">
              <a:spcBef>
                <a:spcPts val="98"/>
              </a:spcBef>
            </a:pP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13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：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00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～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14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：３０</a:t>
            </a:r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63" name="object 27">
            <a:extLst>
              <a:ext uri="{FF2B5EF4-FFF2-40B4-BE49-F238E27FC236}">
                <a16:creationId xmlns:a16="http://schemas.microsoft.com/office/drawing/2014/main" id="{C4A7C5D3-4E30-E297-74AC-A1A67AA6F92F}"/>
              </a:ext>
            </a:extLst>
          </p:cNvPr>
          <p:cNvSpPr txBox="1"/>
          <p:nvPr/>
        </p:nvSpPr>
        <p:spPr>
          <a:xfrm>
            <a:off x="121185" y="8109756"/>
            <a:ext cx="2077123" cy="517830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spcBef>
                <a:spcPts val="98"/>
              </a:spcBef>
            </a:pP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2025/1/16(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木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)</a:t>
            </a:r>
          </a:p>
          <a:p>
            <a:pPr marL="12443" algn="ctr">
              <a:spcBef>
                <a:spcPts val="98"/>
              </a:spcBef>
            </a:pPr>
            <a:r>
              <a:rPr lang="en-US" altLang="ja-JP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10</a:t>
            </a:r>
            <a:r>
              <a:rPr lang="ja-JP" altLang="en-US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：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3</a:t>
            </a:r>
            <a:r>
              <a:rPr lang="en-US" altLang="ja-JP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0</a:t>
            </a:r>
            <a:r>
              <a:rPr lang="ja-JP" altLang="en-US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～</a:t>
            </a:r>
            <a:r>
              <a:rPr lang="en-US" altLang="ja-JP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12</a:t>
            </a:r>
            <a:r>
              <a:rPr lang="ja-JP" altLang="en-US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：</a:t>
            </a:r>
            <a:r>
              <a:rPr lang="en-US" altLang="ja-JP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00</a:t>
            </a:r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1028" name="object 27">
            <a:extLst>
              <a:ext uri="{FF2B5EF4-FFF2-40B4-BE49-F238E27FC236}">
                <a16:creationId xmlns:a16="http://schemas.microsoft.com/office/drawing/2014/main" id="{FABCCEC1-605A-85AD-35B9-4D7780865BAC}"/>
              </a:ext>
            </a:extLst>
          </p:cNvPr>
          <p:cNvSpPr txBox="1"/>
          <p:nvPr/>
        </p:nvSpPr>
        <p:spPr>
          <a:xfrm>
            <a:off x="117937" y="9062924"/>
            <a:ext cx="2077123" cy="517830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spcBef>
                <a:spcPts val="98"/>
              </a:spcBef>
            </a:pP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2025/2/11(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火・祝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)</a:t>
            </a:r>
          </a:p>
          <a:p>
            <a:pPr marL="12443" algn="ctr">
              <a:spcBef>
                <a:spcPts val="98"/>
              </a:spcBef>
            </a:pP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14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：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00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～１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5</a:t>
            </a: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：３０</a:t>
            </a:r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1029" name="object 27">
            <a:extLst>
              <a:ext uri="{FF2B5EF4-FFF2-40B4-BE49-F238E27FC236}">
                <a16:creationId xmlns:a16="http://schemas.microsoft.com/office/drawing/2014/main" id="{B93FA254-2585-B523-9EB0-A8DC3031961F}"/>
              </a:ext>
            </a:extLst>
          </p:cNvPr>
          <p:cNvSpPr txBox="1"/>
          <p:nvPr/>
        </p:nvSpPr>
        <p:spPr>
          <a:xfrm>
            <a:off x="1918869" y="7131196"/>
            <a:ext cx="1447459" cy="443451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spcBef>
                <a:spcPts val="98"/>
              </a:spcBef>
            </a:pPr>
            <a:r>
              <a:rPr lang="ja-JP" altLang="en-US" sz="28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八王子</a:t>
            </a:r>
            <a:endParaRPr lang="en-US" altLang="ja-JP" sz="28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1031" name="object 27">
            <a:extLst>
              <a:ext uri="{FF2B5EF4-FFF2-40B4-BE49-F238E27FC236}">
                <a16:creationId xmlns:a16="http://schemas.microsoft.com/office/drawing/2014/main" id="{3BB2384E-A41E-24E9-7FB3-2BF5E7939259}"/>
              </a:ext>
            </a:extLst>
          </p:cNvPr>
          <p:cNvSpPr txBox="1"/>
          <p:nvPr/>
        </p:nvSpPr>
        <p:spPr>
          <a:xfrm>
            <a:off x="1968901" y="8071950"/>
            <a:ext cx="1447459" cy="443451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spcBef>
                <a:spcPts val="98"/>
              </a:spcBef>
            </a:pPr>
            <a:r>
              <a:rPr lang="ja-JP" altLang="en-US" sz="28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吉祥寺</a:t>
            </a:r>
            <a:endParaRPr lang="en-US" altLang="ja-JP" sz="28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1032" name="object 27">
            <a:extLst>
              <a:ext uri="{FF2B5EF4-FFF2-40B4-BE49-F238E27FC236}">
                <a16:creationId xmlns:a16="http://schemas.microsoft.com/office/drawing/2014/main" id="{86452E9D-608F-207F-0B0C-E3FAC5669E73}"/>
              </a:ext>
            </a:extLst>
          </p:cNvPr>
          <p:cNvSpPr txBox="1"/>
          <p:nvPr/>
        </p:nvSpPr>
        <p:spPr>
          <a:xfrm>
            <a:off x="1994988" y="9069343"/>
            <a:ext cx="1447459" cy="443451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spcBef>
                <a:spcPts val="98"/>
              </a:spcBef>
            </a:pPr>
            <a:r>
              <a:rPr lang="ja-JP" altLang="en-US" sz="28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府中</a:t>
            </a:r>
            <a:endParaRPr lang="en-US" altLang="ja-JP" sz="28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1034" name="object 20">
            <a:extLst>
              <a:ext uri="{FF2B5EF4-FFF2-40B4-BE49-F238E27FC236}">
                <a16:creationId xmlns:a16="http://schemas.microsoft.com/office/drawing/2014/main" id="{F81F6870-DA2E-9E8B-B8DC-D54091C4FB52}"/>
              </a:ext>
            </a:extLst>
          </p:cNvPr>
          <p:cNvSpPr txBox="1"/>
          <p:nvPr/>
        </p:nvSpPr>
        <p:spPr>
          <a:xfrm>
            <a:off x="3422585" y="7983363"/>
            <a:ext cx="3768783" cy="304951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algn="l"/>
            <a:r>
              <a:rPr lang="en-US" altLang="ja-JP" sz="19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JT</a:t>
            </a:r>
            <a:r>
              <a:rPr lang="ja-JP" altLang="en-US" sz="19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Ｂ吉祥寺店</a:t>
            </a:r>
          </a:p>
        </p:txBody>
      </p:sp>
      <p:sp>
        <p:nvSpPr>
          <p:cNvPr id="1035" name="object 20">
            <a:extLst>
              <a:ext uri="{FF2B5EF4-FFF2-40B4-BE49-F238E27FC236}">
                <a16:creationId xmlns:a16="http://schemas.microsoft.com/office/drawing/2014/main" id="{7121DCB4-5C07-0E84-430F-3BC5C3358535}"/>
              </a:ext>
            </a:extLst>
          </p:cNvPr>
          <p:cNvSpPr txBox="1"/>
          <p:nvPr/>
        </p:nvSpPr>
        <p:spPr>
          <a:xfrm>
            <a:off x="3442447" y="8978798"/>
            <a:ext cx="3768783" cy="243396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algn="l"/>
            <a:r>
              <a:rPr lang="ja-JP" altLang="en-US" sz="15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府中ル・シーニュ</a:t>
            </a:r>
            <a:r>
              <a:rPr lang="en-US" altLang="ja-JP" sz="15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15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階プラッツ会議室</a:t>
            </a:r>
          </a:p>
        </p:txBody>
      </p:sp>
      <p:sp>
        <p:nvSpPr>
          <p:cNvPr id="1037" name="object 15">
            <a:extLst>
              <a:ext uri="{FF2B5EF4-FFF2-40B4-BE49-F238E27FC236}">
                <a16:creationId xmlns:a16="http://schemas.microsoft.com/office/drawing/2014/main" id="{EF139F52-0709-EF77-5BA4-0B903169C09E}"/>
              </a:ext>
            </a:extLst>
          </p:cNvPr>
          <p:cNvSpPr txBox="1"/>
          <p:nvPr/>
        </p:nvSpPr>
        <p:spPr>
          <a:xfrm>
            <a:off x="3516802" y="8373806"/>
            <a:ext cx="3057513" cy="305371"/>
          </a:xfrm>
          <a:prstGeom prst="rect">
            <a:avLst/>
          </a:prstGeom>
        </p:spPr>
        <p:txBody>
          <a:bodyPr vert="horz" wrap="square" lIns="0" tIns="23018" rIns="0" bIns="0" rtlCol="0">
            <a:spAutoFit/>
          </a:bodyPr>
          <a:lstStyle/>
          <a:p>
            <a:pPr marL="12443" marR="4978" indent="92700" algn="l">
              <a:lnSpc>
                <a:spcPts val="999"/>
              </a:lnSpc>
              <a:spcBef>
                <a:spcPts val="181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■問合せ：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JTB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吉祥寺店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443" marR="4978" indent="92700" algn="l">
              <a:lnSpc>
                <a:spcPts val="999"/>
              </a:lnSpc>
              <a:spcBef>
                <a:spcPts val="181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電話：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0422-35-8483</a:t>
            </a:r>
          </a:p>
        </p:txBody>
      </p:sp>
      <p:sp>
        <p:nvSpPr>
          <p:cNvPr id="1038" name="object 15">
            <a:extLst>
              <a:ext uri="{FF2B5EF4-FFF2-40B4-BE49-F238E27FC236}">
                <a16:creationId xmlns:a16="http://schemas.microsoft.com/office/drawing/2014/main" id="{5168AC96-7370-F048-332D-EB8D4B1717E7}"/>
              </a:ext>
            </a:extLst>
          </p:cNvPr>
          <p:cNvSpPr txBox="1"/>
          <p:nvPr/>
        </p:nvSpPr>
        <p:spPr>
          <a:xfrm>
            <a:off x="3540785" y="9358263"/>
            <a:ext cx="3057513" cy="305371"/>
          </a:xfrm>
          <a:prstGeom prst="rect">
            <a:avLst/>
          </a:prstGeom>
        </p:spPr>
        <p:txBody>
          <a:bodyPr vert="horz" wrap="square" lIns="0" tIns="23018" rIns="0" bIns="0" rtlCol="0">
            <a:spAutoFit/>
          </a:bodyPr>
          <a:lstStyle/>
          <a:p>
            <a:pPr marL="12443" marR="4978" indent="92700" algn="l">
              <a:lnSpc>
                <a:spcPts val="999"/>
              </a:lnSpc>
              <a:spcBef>
                <a:spcPts val="181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■問合せ：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JTB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府中ル・シーニュ店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443" marR="4978" indent="92700" algn="l">
              <a:lnSpc>
                <a:spcPts val="999"/>
              </a:lnSpc>
              <a:spcBef>
                <a:spcPts val="181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電話：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042-340-3261</a:t>
            </a:r>
          </a:p>
        </p:txBody>
      </p:sp>
      <p:sp>
        <p:nvSpPr>
          <p:cNvPr id="1039" name="四角形: 角を丸くする 1038">
            <a:extLst>
              <a:ext uri="{FF2B5EF4-FFF2-40B4-BE49-F238E27FC236}">
                <a16:creationId xmlns:a16="http://schemas.microsoft.com/office/drawing/2014/main" id="{6B4D3059-DCC4-8383-7D4E-4E94110038A1}"/>
              </a:ext>
            </a:extLst>
          </p:cNvPr>
          <p:cNvSpPr/>
          <p:nvPr/>
        </p:nvSpPr>
        <p:spPr>
          <a:xfrm>
            <a:off x="4151707" y="1081674"/>
            <a:ext cx="1851485" cy="528161"/>
          </a:xfrm>
          <a:prstGeom prst="roundRect">
            <a:avLst>
              <a:gd name="adj" fmla="val 4293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0" name="object 13">
            <a:extLst>
              <a:ext uri="{FF2B5EF4-FFF2-40B4-BE49-F238E27FC236}">
                <a16:creationId xmlns:a16="http://schemas.microsoft.com/office/drawing/2014/main" id="{81EB315D-C4B0-E6DC-6963-CB2A768DFA66}"/>
              </a:ext>
            </a:extLst>
          </p:cNvPr>
          <p:cNvSpPr txBox="1"/>
          <p:nvPr/>
        </p:nvSpPr>
        <p:spPr>
          <a:xfrm>
            <a:off x="3867909" y="906186"/>
            <a:ext cx="2419079" cy="617729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lnSpc>
                <a:spcPts val="5613"/>
              </a:lnSpc>
              <a:spcBef>
                <a:spcPts val="98"/>
              </a:spcBef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参加無料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pic>
        <p:nvPicPr>
          <p:cNvPr id="1042" name="Picture 4">
            <a:extLst>
              <a:ext uri="{FF2B5EF4-FFF2-40B4-BE49-F238E27FC236}">
                <a16:creationId xmlns:a16="http://schemas.microsoft.com/office/drawing/2014/main" id="{8C8BAAD6-62FA-F76D-13DE-6BEE58AED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90" y="9000455"/>
            <a:ext cx="642767" cy="6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object 13">
            <a:extLst>
              <a:ext uri="{FF2B5EF4-FFF2-40B4-BE49-F238E27FC236}">
                <a16:creationId xmlns:a16="http://schemas.microsoft.com/office/drawing/2014/main" id="{A0B479B6-DE64-1EA1-422F-8E114888BC91}"/>
              </a:ext>
            </a:extLst>
          </p:cNvPr>
          <p:cNvSpPr txBox="1"/>
          <p:nvPr/>
        </p:nvSpPr>
        <p:spPr>
          <a:xfrm>
            <a:off x="5226972" y="4356237"/>
            <a:ext cx="1658475" cy="569639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lnSpc>
                <a:spcPts val="5613"/>
              </a:lnSpc>
              <a:spcBef>
                <a:spcPts val="98"/>
              </a:spcBef>
            </a:pPr>
            <a:r>
              <a:rPr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デジタルパンフレット▶</a:t>
            </a:r>
            <a:endParaRPr lang="en-US" altLang="ja-JP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pic>
        <p:nvPicPr>
          <p:cNvPr id="1050" name="Picture 10">
            <a:extLst>
              <a:ext uri="{FF2B5EF4-FFF2-40B4-BE49-F238E27FC236}">
                <a16:creationId xmlns:a16="http://schemas.microsoft.com/office/drawing/2014/main" id="{B0A1D1CC-7828-0601-8D01-400477AE7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90" y="4206835"/>
            <a:ext cx="712049" cy="7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2">
            <a:extLst>
              <a:ext uri="{FF2B5EF4-FFF2-40B4-BE49-F238E27FC236}">
                <a16:creationId xmlns:a16="http://schemas.microsoft.com/office/drawing/2014/main" id="{672ED654-4135-C407-E8C3-5DA73139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709630" y="6110834"/>
            <a:ext cx="677327" cy="6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14">
            <a:extLst>
              <a:ext uri="{FF2B5EF4-FFF2-40B4-BE49-F238E27FC236}">
                <a16:creationId xmlns:a16="http://schemas.microsoft.com/office/drawing/2014/main" id="{51F5FBFB-67CA-FA6E-BC15-24EBA8A3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96" y="7087769"/>
            <a:ext cx="700861" cy="64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94" y="8026965"/>
            <a:ext cx="718582" cy="7185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179</Words>
  <Application>Microsoft Office PowerPoint</Application>
  <PresentationFormat>ユーザー設定</PresentationFormat>
  <Paragraphs>34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BIZ UDP明朝 Medium</vt:lpstr>
      <vt:lpstr>ＭＳ Ｐゴシック</vt:lpstr>
      <vt:lpstr>ヒラギノ明朝 ProN W3</vt:lpstr>
      <vt:lpstr>ヒラギノ明朝 ProN W6</vt:lpstr>
      <vt:lpstr>游ゴシック</vt:lpstr>
      <vt:lpstr>Calibri</vt:lpstr>
      <vt:lpstr>Impact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_販促技チラシB案（ブルー</dc:title>
  <dc:creator>tokyotama4004</dc:creator>
  <cp:lastModifiedBy>調布パルコ店 JTB</cp:lastModifiedBy>
  <cp:revision>17</cp:revision>
  <cp:lastPrinted>2024-12-01T11:14:21Z</cp:lastPrinted>
  <dcterms:created xsi:type="dcterms:W3CDTF">2024-02-23T04:52:07Z</dcterms:created>
  <dcterms:modified xsi:type="dcterms:W3CDTF">2024-12-01T11:15:10Z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2024-02-14T00:00:00Z</vt:filetime>
  </property>
  <property fmtid="{D5CDD505-2E9C-101B-9397-08002B2CF9AE}" pid="3" name="Creator">
    <vt:lpwstr>Adobe Illustrator 27.3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17.00</vt:lpwstr>
  </property>
</Properties>
</file>