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3" d="100"/>
          <a:sy n="63" d="100"/>
        </p:scale>
        <p:origin x="2338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587"/>
            <a:ext cx="7559013" cy="106718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560309" cy="7776209"/>
          </a:xfrm>
          <a:custGeom>
            <a:avLst/>
            <a:gdLst/>
            <a:ahLst/>
            <a:cxnLst/>
            <a:rect l="l" t="t" r="r" b="b"/>
            <a:pathLst>
              <a:path w="7560309" h="7776209">
                <a:moveTo>
                  <a:pt x="0" y="7776006"/>
                </a:moveTo>
                <a:lnTo>
                  <a:pt x="7560005" y="7776006"/>
                </a:lnTo>
                <a:lnTo>
                  <a:pt x="7560005" y="0"/>
                </a:lnTo>
                <a:lnTo>
                  <a:pt x="0" y="0"/>
                </a:lnTo>
                <a:lnTo>
                  <a:pt x="0" y="7776006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776006"/>
            <a:ext cx="7560309" cy="1369695"/>
          </a:xfrm>
          <a:custGeom>
            <a:avLst/>
            <a:gdLst/>
            <a:ahLst/>
            <a:cxnLst/>
            <a:rect l="l" t="t" r="r" b="b"/>
            <a:pathLst>
              <a:path w="7560309" h="1369695">
                <a:moveTo>
                  <a:pt x="0" y="1369580"/>
                </a:moveTo>
                <a:lnTo>
                  <a:pt x="7559992" y="1369580"/>
                </a:lnTo>
                <a:lnTo>
                  <a:pt x="7559992" y="0"/>
                </a:lnTo>
                <a:lnTo>
                  <a:pt x="0" y="0"/>
                </a:lnTo>
                <a:lnTo>
                  <a:pt x="0" y="136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145587"/>
            <a:ext cx="7559992" cy="15464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"/>
            <a:ext cx="5750269" cy="45850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301" y="990820"/>
            <a:ext cx="4700905" cy="65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24645" y="5553533"/>
            <a:ext cx="2801405" cy="204536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en-US" altLang="ja-JP" b="1" dirty="0">
                <a:solidFill>
                  <a:srgbClr val="CE292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b="1" dirty="0">
                <a:solidFill>
                  <a:srgbClr val="CE292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福島和可菜さん</a:t>
            </a:r>
            <a:r>
              <a:rPr lang="en-US" altLang="ja-JP" b="1" dirty="0">
                <a:solidFill>
                  <a:srgbClr val="CE292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b="1" dirty="0">
                <a:solidFill>
                  <a:srgbClr val="CE292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来場イベント</a:t>
            </a:r>
            <a:br>
              <a:rPr lang="en-US" altLang="ja-JP" b="1" dirty="0">
                <a:solidFill>
                  <a:srgbClr val="CE292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b="1" dirty="0">
                <a:solidFill>
                  <a:srgbClr val="CE292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ゴールドコーストウェルネスな１日</a:t>
            </a:r>
            <a:endParaRPr lang="en-US" altLang="ja-JP" sz="1600" b="1" dirty="0">
              <a:solidFill>
                <a:srgbClr val="CE292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782"/>
              </a:lnSpc>
              <a:buNone/>
            </a:pP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話題のパークラン情報もシェア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782"/>
              </a:lnSpc>
              <a:buNone/>
            </a:pP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旅は健康から！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1782"/>
              </a:lnSpc>
              <a:buNone/>
            </a:pPr>
            <a:r>
              <a:rPr lang="ja-JP" altLang="en-US" sz="1200" b="1" dirty="0"/>
              <a:t>協力：クィーンズランド州</a:t>
            </a:r>
            <a:endParaRPr lang="en-US" altLang="ja-JP" sz="1200" b="1" dirty="0"/>
          </a:p>
          <a:p>
            <a:pPr algn="ctr">
              <a:lnSpc>
                <a:spcPts val="1782"/>
              </a:lnSpc>
              <a:buNone/>
            </a:pPr>
            <a:r>
              <a:rPr lang="ja-JP" altLang="en-US" sz="1200" b="1" dirty="0"/>
              <a:t>政府観光局：柴田さん</a:t>
            </a: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9356" y="5623845"/>
            <a:ext cx="3418558" cy="40081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ja-JP" altLang="en-US" b="1" dirty="0">
                <a:solidFill>
                  <a:srgbClr val="CE292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お申込はこちらから</a:t>
            </a:r>
            <a:endParaRPr lang="en-US" altLang="ja-JP" b="1" dirty="0">
              <a:solidFill>
                <a:srgbClr val="CE2928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endParaRPr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24883" y="5508646"/>
            <a:ext cx="2926462" cy="27524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ja-JP" altLang="en-US" sz="2000" b="1" dirty="0">
                <a:solidFill>
                  <a:srgbClr val="CE292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イベント日時</a:t>
            </a:r>
            <a:endParaRPr lang="en-US" altLang="ja-JP" sz="2000" b="1" dirty="0">
              <a:solidFill>
                <a:srgbClr val="CE2928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endParaRPr lang="en-US" sz="800" b="1" dirty="0">
              <a:solidFill>
                <a:srgbClr val="CE2928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日時</a:t>
            </a:r>
            <a: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2026/</a:t>
            </a:r>
            <a:r>
              <a:rPr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/21(</a:t>
            </a:r>
            <a:r>
              <a:rPr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</a:t>
            </a:r>
            <a: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:00</a:t>
            </a:r>
            <a:r>
              <a:rPr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ｰ</a:t>
            </a:r>
            <a: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15:30</a:t>
            </a:r>
            <a:b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1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</a:t>
            </a:r>
            <a: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en-US" altLang="ja-JP" sz="1600" b="1" dirty="0" err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StudioJTB</a:t>
            </a:r>
            <a:r>
              <a:rPr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新宿東口</a:t>
            </a: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東京都新宿区新宿３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２４ｰ２ 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新宿アオキビル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</a:t>
            </a:r>
            <a:br>
              <a:rPr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br>
              <a:rPr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sz="16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9150" y="9756002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79999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668" y="1594284"/>
            <a:ext cx="4795287" cy="2613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</a:rPr>
              <a:t>ウェルネスをテーマにした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r>
              <a:rPr lang="ja-JP" altLang="en-US" sz="1400" b="1" dirty="0">
                <a:solidFill>
                  <a:schemeClr val="bg1"/>
                </a:solidFill>
              </a:rPr>
              <a:t>特別イベント開催！</a:t>
            </a:r>
            <a:endParaRPr lang="ja-JP" altLang="en-US" sz="1400" dirty="0">
              <a:solidFill>
                <a:schemeClr val="bg1"/>
              </a:solidFill>
            </a:endParaRPr>
          </a:p>
          <a:p>
            <a:r>
              <a:rPr lang="en-US" altLang="ja-JP" sz="1400" b="1" dirty="0">
                <a:solidFill>
                  <a:schemeClr val="bg1"/>
                </a:solidFill>
              </a:rPr>
              <a:t>JTB</a:t>
            </a:r>
            <a:r>
              <a:rPr lang="ja-JP" altLang="en-US" sz="1400" b="1" dirty="0">
                <a:solidFill>
                  <a:schemeClr val="bg1"/>
                </a:solidFill>
              </a:rPr>
              <a:t>オーストラリアアンバサダーに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r>
              <a:rPr lang="ja-JP" altLang="en-US" sz="1400" b="1" dirty="0">
                <a:solidFill>
                  <a:schemeClr val="bg1"/>
                </a:solidFill>
              </a:rPr>
              <a:t>就任した福島和可菜さんと一緒に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r>
              <a:rPr lang="ja-JP" altLang="en-US" sz="1400" b="1" dirty="0">
                <a:solidFill>
                  <a:schemeClr val="bg1"/>
                </a:solidFill>
              </a:rPr>
              <a:t>ゴールドコーストの魅力を体感しよう。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r>
              <a:rPr lang="ja-JP" altLang="en-US" sz="1400" b="1" dirty="0">
                <a:solidFill>
                  <a:schemeClr val="bg1"/>
                </a:solidFill>
              </a:rPr>
              <a:t>現地での過ごし方やウェルネス・コミュ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r>
              <a:rPr lang="ja-JP" altLang="en-US" sz="1400" b="1" dirty="0">
                <a:solidFill>
                  <a:schemeClr val="bg1"/>
                </a:solidFill>
              </a:rPr>
              <a:t>ニティパークランの楽しみ方、日本でもできるパークラン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r>
              <a:rPr lang="ja-JP" altLang="en-US" sz="1400" b="1" dirty="0">
                <a:solidFill>
                  <a:schemeClr val="bg1"/>
                </a:solidFill>
              </a:rPr>
              <a:t>情報をシェア！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endParaRPr lang="ja-JP" altLang="en-US" sz="1400" dirty="0">
              <a:solidFill>
                <a:schemeClr val="bg1"/>
              </a:solidFill>
            </a:endParaRPr>
          </a:p>
          <a:p>
            <a:r>
              <a:rPr lang="ja-JP" altLang="en-US" sz="1400" b="1" dirty="0">
                <a:solidFill>
                  <a:schemeClr val="bg1"/>
                </a:solidFill>
              </a:rPr>
              <a:t>来場特典のプレゼントもあるかも</a:t>
            </a:r>
            <a:r>
              <a:rPr lang="en-US" altLang="ja-JP" sz="1400" b="1" dirty="0">
                <a:solidFill>
                  <a:schemeClr val="bg1"/>
                </a:solidFill>
              </a:rPr>
              <a:t>!?</a:t>
            </a:r>
            <a:endParaRPr lang="ja-JP" altLang="en-US" sz="1400" dirty="0">
              <a:solidFill>
                <a:schemeClr val="bg1"/>
              </a:solidFill>
            </a:endParaRPr>
          </a:p>
          <a:p>
            <a:r>
              <a:rPr lang="ja-JP" altLang="en-US" sz="1400" b="1" dirty="0">
                <a:solidFill>
                  <a:schemeClr val="bg1"/>
                </a:solidFill>
              </a:rPr>
              <a:t>歩く走るの楽しさ”をアップデートしよう！</a:t>
            </a:r>
            <a:endParaRPr lang="ja-JP" altLang="en-US" sz="1400" dirty="0">
              <a:solidFill>
                <a:schemeClr val="bg1"/>
              </a:solidFill>
            </a:endParaRPr>
          </a:p>
          <a:p>
            <a:pPr algn="l">
              <a:lnSpc>
                <a:spcPts val="1782"/>
              </a:lnSpc>
              <a:buNone/>
            </a:pPr>
            <a:endParaRPr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9948" y="9744047"/>
            <a:ext cx="5315701" cy="8624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ja-JP" altLang="en-US"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ＴＥＬ：</a:t>
            </a:r>
            <a:r>
              <a:rPr lang="en-US" altLang="ja-JP"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03-6674-3517</a:t>
            </a:r>
            <a:br>
              <a:rPr lang="en-US" altLang="ja-JP" sz="3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</a:br>
            <a:r>
              <a:rPr lang="ja-JP" altLang="en-US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〒１６０－００２２ 東京都新宿区新宿３</a:t>
            </a:r>
            <a:r>
              <a:rPr lang="en-US" altLang="ja-JP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-</a:t>
            </a:r>
            <a:r>
              <a:rPr lang="ja-JP" altLang="en-US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２４ｰ２ 新宿アオキビル</a:t>
            </a:r>
            <a:r>
              <a:rPr lang="en-US" altLang="ja-JP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6</a:t>
            </a:r>
            <a:r>
              <a:rPr lang="ja-JP" altLang="en-US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階</a:t>
            </a:r>
            <a:br>
              <a:rPr lang="ja-JP" altLang="en-US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</a:br>
            <a:r>
              <a:rPr lang="ja-JP" altLang="en-US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営業時間 </a:t>
            </a:r>
            <a:r>
              <a:rPr lang="en-US" altLang="ja-JP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12</a:t>
            </a:r>
            <a:r>
              <a:rPr lang="ja-JP" altLang="en-US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</a:t>
            </a:r>
            <a:r>
              <a:rPr lang="ja-JP" altLang="en-US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</a:t>
            </a:r>
            <a:r>
              <a:rPr lang="en-US" altLang="ja-JP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20</a:t>
            </a:r>
            <a:r>
              <a:rPr lang="ja-JP" altLang="en-US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 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164" y="4737605"/>
            <a:ext cx="1070000" cy="66988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2886" y="4783797"/>
            <a:ext cx="1045019" cy="65993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24169" y="4772762"/>
            <a:ext cx="1044740" cy="67282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95989" y="4790681"/>
            <a:ext cx="18008" cy="275553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7998" y="4774755"/>
            <a:ext cx="17995" cy="277199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801884" y="4965700"/>
            <a:ext cx="79576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Click</a:t>
            </a:r>
            <a:endParaRPr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76837" y="4938336"/>
            <a:ext cx="7022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About</a:t>
            </a:r>
            <a:endParaRPr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004" y="8208009"/>
            <a:ext cx="6479997" cy="28799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828993" y="7852370"/>
            <a:ext cx="1943735" cy="609782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R="33020" algn="ctr">
              <a:lnSpc>
                <a:spcPct val="100000"/>
              </a:lnSpc>
              <a:spcBef>
                <a:spcPts val="635"/>
              </a:spcBef>
            </a:pPr>
            <a:r>
              <a:rPr sz="1700" b="1" dirty="0">
                <a:solidFill>
                  <a:srgbClr val="CE292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Information</a:t>
            </a:r>
            <a:endParaRPr sz="1700" dirty="0"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lang="ja-JP" altLang="en-US" sz="140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注意事項</a:t>
            </a:r>
            <a:endParaRPr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582790E6-57C7-B884-ECBE-D00EA8D1A6D6}"/>
              </a:ext>
            </a:extLst>
          </p:cNvPr>
          <p:cNvSpPr txBox="1"/>
          <p:nvPr/>
        </p:nvSpPr>
        <p:spPr>
          <a:xfrm>
            <a:off x="6299999" y="9305825"/>
            <a:ext cx="704308" cy="30585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94615" algn="ctr">
              <a:lnSpc>
                <a:spcPts val="1019"/>
              </a:lnSpc>
              <a:spcBef>
                <a:spcPts val="185"/>
              </a:spcBef>
            </a:pPr>
            <a:r>
              <a:rPr lang="ja-JP" altLang="en-US" sz="90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店舗</a:t>
            </a:r>
            <a:r>
              <a:rPr sz="900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詳細は</a:t>
            </a:r>
            <a:endParaRPr lang="en-US" sz="900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94615" algn="ctr">
              <a:lnSpc>
                <a:spcPts val="1019"/>
              </a:lnSpc>
              <a:spcBef>
                <a:spcPts val="185"/>
              </a:spcBef>
            </a:pPr>
            <a:r>
              <a:rPr sz="900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こちらから</a:t>
            </a: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E05288C8-74FF-75BE-ED46-D5184C2CAFA4}"/>
              </a:ext>
            </a:extLst>
          </p:cNvPr>
          <p:cNvSpPr txBox="1"/>
          <p:nvPr/>
        </p:nvSpPr>
        <p:spPr>
          <a:xfrm>
            <a:off x="532878" y="9292804"/>
            <a:ext cx="30167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2400" b="1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StudioJTB</a:t>
            </a:r>
            <a:r>
              <a:rPr lang="ja-JP" altLang="en-US"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新宿東口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13" name="図 12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85BF851-B340-C601-74D6-0CCC10BDF7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99" y="9703033"/>
            <a:ext cx="865361" cy="844255"/>
          </a:xfrm>
          <a:prstGeom prst="rect">
            <a:avLst/>
          </a:prstGeom>
        </p:spPr>
      </p:pic>
      <p:sp>
        <p:nvSpPr>
          <p:cNvPr id="32" name="object 26">
            <a:extLst>
              <a:ext uri="{FF2B5EF4-FFF2-40B4-BE49-F238E27FC236}">
                <a16:creationId xmlns:a16="http://schemas.microsoft.com/office/drawing/2014/main" id="{2F3D1329-9466-F553-4686-70CB095426CB}"/>
              </a:ext>
            </a:extLst>
          </p:cNvPr>
          <p:cNvSpPr txBox="1"/>
          <p:nvPr/>
        </p:nvSpPr>
        <p:spPr>
          <a:xfrm>
            <a:off x="1187450" y="4965700"/>
            <a:ext cx="79576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About</a:t>
            </a:r>
            <a:endParaRPr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BA92DC58-A455-DF33-527E-73C4780B5E98}"/>
              </a:ext>
            </a:extLst>
          </p:cNvPr>
          <p:cNvSpPr txBox="1"/>
          <p:nvPr/>
        </p:nvSpPr>
        <p:spPr>
          <a:xfrm>
            <a:off x="120650" y="8573660"/>
            <a:ext cx="7435850" cy="403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4700"/>
              </a:lnSpc>
              <a:spcBef>
                <a:spcPts val="100"/>
              </a:spcBef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予約制無料・先着順・定員２０名限定となります</a:t>
            </a:r>
            <a:endParaRPr sz="2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34" name="AutoShape 4" descr="画像のプレビュー">
            <a:extLst>
              <a:ext uri="{FF2B5EF4-FFF2-40B4-BE49-F238E27FC236}">
                <a16:creationId xmlns:a16="http://schemas.microsoft.com/office/drawing/2014/main" id="{8C29D40B-093C-4DF0-6517-903AFBC0DE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5850" y="5194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" name="図 6" descr="人, 水, 民衆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CDCC4E9-29F0-6E68-8852-0E6C5E86CA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89" y="1124222"/>
            <a:ext cx="4200957" cy="2403026"/>
          </a:xfrm>
          <a:prstGeom prst="rect">
            <a:avLst/>
          </a:prstGeom>
        </p:spPr>
      </p:pic>
      <p:pic>
        <p:nvPicPr>
          <p:cNvPr id="17" name="object 23">
            <a:extLst>
              <a:ext uri="{FF2B5EF4-FFF2-40B4-BE49-F238E27FC236}">
                <a16:creationId xmlns:a16="http://schemas.microsoft.com/office/drawing/2014/main" id="{C18E3136-76C5-987F-AA5B-9F0C45D28E1B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64400" y="125284"/>
            <a:ext cx="1092100" cy="607310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1EAC4562-FC73-3123-E5F9-3019399EA921}"/>
              </a:ext>
            </a:extLst>
          </p:cNvPr>
          <p:cNvSpPr txBox="1">
            <a:spLocks/>
          </p:cNvSpPr>
          <p:nvPr/>
        </p:nvSpPr>
        <p:spPr>
          <a:xfrm>
            <a:off x="44450" y="108679"/>
            <a:ext cx="5995084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ea typeface="+mj-ea"/>
                <a:cs typeface="ヒラギノ明朝 ProN W6"/>
              </a:defRPr>
            </a:lvl1pPr>
          </a:lstStyle>
          <a:p>
            <a:pPr algn="l">
              <a:spcAft>
                <a:spcPts val="300"/>
              </a:spcAft>
            </a:pPr>
            <a:r>
              <a:rPr lang="ja-JP" altLang="en-US" sz="2800" dirty="0"/>
              <a:t>「暮らすように旅するゴールドコースト」</a:t>
            </a:r>
            <a:endParaRPr lang="en-US" altLang="ja-JP" sz="2800" dirty="0"/>
          </a:p>
          <a:p>
            <a:pPr algn="l">
              <a:spcAft>
                <a:spcPts val="300"/>
              </a:spcAft>
            </a:pPr>
            <a:r>
              <a:rPr lang="ja-JP" altLang="en-US" sz="2800" dirty="0"/>
              <a:t>福島和可菜さんと一緒に</a:t>
            </a:r>
            <a:endParaRPr lang="en-US" altLang="ja-JP" sz="2800" dirty="0"/>
          </a:p>
          <a:p>
            <a:pPr algn="l">
              <a:spcAft>
                <a:spcPts val="300"/>
              </a:spcAft>
            </a:pPr>
            <a:r>
              <a:rPr lang="ja-JP" altLang="en-US" sz="2800" dirty="0"/>
              <a:t>ウェルネスな一日を！</a:t>
            </a:r>
            <a:endParaRPr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B90779-DD84-7FBC-4D73-EDB5C05EC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01" y="5926846"/>
            <a:ext cx="2170489" cy="21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204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ヒラギノ明朝 ProN W6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_販促技チラシB案（ローズ</dc:title>
  <dc:creator>U10003N0065</dc:creator>
  <cp:lastModifiedBy>関 敏行(JTB)</cp:lastModifiedBy>
  <cp:revision>21</cp:revision>
  <dcterms:created xsi:type="dcterms:W3CDTF">2024-02-23T04:53:34Z</dcterms:created>
  <dcterms:modified xsi:type="dcterms:W3CDTF">2026-01-14T08:53:10Z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2024-02-14T00:00:00Z</vt:filetime>
  </property>
  <property fmtid="{D5CDD505-2E9C-101B-9397-08002B2CF9AE}" pid="3" name="Creator">
    <vt:lpwstr>Adobe Illustrator 27.3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17.00</vt:lpwstr>
  </property>
</Properties>
</file>