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35763" cy="98663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99"/>
    <a:srgbClr val="FF006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4" d="100"/>
          <a:sy n="64" d="100"/>
        </p:scale>
        <p:origin x="15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8964003"/>
            <a:ext cx="7559992" cy="172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7559992" cy="35443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12"/>
            <a:ext cx="7559992" cy="354440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7559992" cy="896400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3544417"/>
            <a:ext cx="7560309" cy="5418455"/>
          </a:xfrm>
          <a:custGeom>
            <a:avLst/>
            <a:gdLst/>
            <a:ahLst/>
            <a:cxnLst/>
            <a:rect l="l" t="t" r="r" b="b"/>
            <a:pathLst>
              <a:path w="7560309" h="5418455">
                <a:moveTo>
                  <a:pt x="0" y="0"/>
                </a:moveTo>
                <a:lnTo>
                  <a:pt x="7560005" y="0"/>
                </a:lnTo>
                <a:lnTo>
                  <a:pt x="7560005" y="5417997"/>
                </a:lnTo>
                <a:lnTo>
                  <a:pt x="0" y="5417997"/>
                </a:lnTo>
                <a:lnTo>
                  <a:pt x="0" y="0"/>
                </a:lnTo>
                <a:close/>
              </a:path>
            </a:pathLst>
          </a:custGeom>
          <a:solidFill>
            <a:srgbClr val="FAA633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836" y="1033802"/>
            <a:ext cx="6679565" cy="2197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2981545"/>
            <a:ext cx="7596016" cy="6933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object 2"/>
          <p:cNvSpPr txBox="1"/>
          <p:nvPr/>
        </p:nvSpPr>
        <p:spPr>
          <a:xfrm>
            <a:off x="131303" y="3544404"/>
            <a:ext cx="4514996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ワイキキ・ビーチ・マリオット</a:t>
            </a:r>
            <a:endParaRPr lang="en-US" altLang="ja-JP" b="1" dirty="0" smtClean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リゾート＆スパ</a:t>
            </a:r>
            <a:endParaRPr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8490" y="4130322"/>
            <a:ext cx="3312160" cy="0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34930" y="401844"/>
            <a:ext cx="945515" cy="560070"/>
          </a:xfrm>
          <a:custGeom>
            <a:avLst/>
            <a:gdLst/>
            <a:ahLst/>
            <a:cxnLst/>
            <a:rect l="l" t="t" r="r" b="b"/>
            <a:pathLst>
              <a:path w="945515" h="560069">
                <a:moveTo>
                  <a:pt x="346468" y="116839"/>
                </a:moveTo>
                <a:lnTo>
                  <a:pt x="282659" y="147888"/>
                </a:lnTo>
                <a:lnTo>
                  <a:pt x="230606" y="174422"/>
                </a:lnTo>
                <a:lnTo>
                  <a:pt x="187350" y="198539"/>
                </a:lnTo>
                <a:lnTo>
                  <a:pt x="159689" y="308851"/>
                </a:lnTo>
                <a:lnTo>
                  <a:pt x="144304" y="350200"/>
                </a:lnTo>
                <a:lnTo>
                  <a:pt x="118789" y="386626"/>
                </a:lnTo>
                <a:lnTo>
                  <a:pt x="82301" y="412992"/>
                </a:lnTo>
                <a:lnTo>
                  <a:pt x="33997" y="424167"/>
                </a:lnTo>
                <a:lnTo>
                  <a:pt x="0" y="559663"/>
                </a:lnTo>
                <a:lnTo>
                  <a:pt x="46434" y="553880"/>
                </a:lnTo>
                <a:lnTo>
                  <a:pt x="122681" y="532714"/>
                </a:lnTo>
                <a:lnTo>
                  <a:pt x="169331" y="509011"/>
                </a:lnTo>
                <a:lnTo>
                  <a:pt x="210374" y="478570"/>
                </a:lnTo>
                <a:lnTo>
                  <a:pt x="244813" y="440925"/>
                </a:lnTo>
                <a:lnTo>
                  <a:pt x="271647" y="395608"/>
                </a:lnTo>
                <a:lnTo>
                  <a:pt x="289877" y="342150"/>
                </a:lnTo>
                <a:lnTo>
                  <a:pt x="346468" y="116839"/>
                </a:lnTo>
                <a:close/>
              </a:path>
              <a:path w="945515" h="560069">
                <a:moveTo>
                  <a:pt x="559190" y="200990"/>
                </a:moveTo>
                <a:lnTo>
                  <a:pt x="431876" y="200990"/>
                </a:lnTo>
                <a:lnTo>
                  <a:pt x="364083" y="471284"/>
                </a:lnTo>
                <a:lnTo>
                  <a:pt x="491312" y="471284"/>
                </a:lnTo>
                <a:lnTo>
                  <a:pt x="559190" y="200990"/>
                </a:lnTo>
                <a:close/>
              </a:path>
              <a:path w="945515" h="560069">
                <a:moveTo>
                  <a:pt x="786681" y="110072"/>
                </a:moveTo>
                <a:lnTo>
                  <a:pt x="653516" y="155981"/>
                </a:lnTo>
                <a:lnTo>
                  <a:pt x="574268" y="471284"/>
                </a:lnTo>
                <a:lnTo>
                  <a:pt x="740879" y="471284"/>
                </a:lnTo>
                <a:lnTo>
                  <a:pt x="789293" y="466687"/>
                </a:lnTo>
                <a:lnTo>
                  <a:pt x="839585" y="450200"/>
                </a:lnTo>
                <a:lnTo>
                  <a:pt x="875826" y="424722"/>
                </a:lnTo>
                <a:lnTo>
                  <a:pt x="903262" y="390124"/>
                </a:lnTo>
                <a:lnTo>
                  <a:pt x="909337" y="374078"/>
                </a:lnTo>
                <a:lnTo>
                  <a:pt x="721105" y="374078"/>
                </a:lnTo>
                <a:lnTo>
                  <a:pt x="787279" y="110261"/>
                </a:lnTo>
                <a:lnTo>
                  <a:pt x="786681" y="110072"/>
                </a:lnTo>
                <a:close/>
              </a:path>
              <a:path w="945515" h="560069">
                <a:moveTo>
                  <a:pt x="939374" y="109829"/>
                </a:moveTo>
                <a:lnTo>
                  <a:pt x="787387" y="109829"/>
                </a:lnTo>
                <a:lnTo>
                  <a:pt x="787279" y="110261"/>
                </a:lnTo>
                <a:lnTo>
                  <a:pt x="802021" y="114904"/>
                </a:lnTo>
                <a:lnTo>
                  <a:pt x="823506" y="141744"/>
                </a:lnTo>
                <a:lnTo>
                  <a:pt x="820798" y="177007"/>
                </a:lnTo>
                <a:lnTo>
                  <a:pt x="799558" y="207622"/>
                </a:lnTo>
                <a:lnTo>
                  <a:pt x="774487" y="229527"/>
                </a:lnTo>
                <a:lnTo>
                  <a:pt x="760285" y="238658"/>
                </a:lnTo>
                <a:lnTo>
                  <a:pt x="775617" y="247738"/>
                </a:lnTo>
                <a:lnTo>
                  <a:pt x="788169" y="260638"/>
                </a:lnTo>
                <a:lnTo>
                  <a:pt x="797124" y="278163"/>
                </a:lnTo>
                <a:lnTo>
                  <a:pt x="801662" y="301117"/>
                </a:lnTo>
                <a:lnTo>
                  <a:pt x="797240" y="327008"/>
                </a:lnTo>
                <a:lnTo>
                  <a:pt x="781100" y="350313"/>
                </a:lnTo>
                <a:lnTo>
                  <a:pt x="755102" y="367260"/>
                </a:lnTo>
                <a:lnTo>
                  <a:pt x="721105" y="374078"/>
                </a:lnTo>
                <a:lnTo>
                  <a:pt x="909337" y="374078"/>
                </a:lnTo>
                <a:lnTo>
                  <a:pt x="919327" y="347687"/>
                </a:lnTo>
                <a:lnTo>
                  <a:pt x="919792" y="318649"/>
                </a:lnTo>
                <a:lnTo>
                  <a:pt x="912148" y="291606"/>
                </a:lnTo>
                <a:lnTo>
                  <a:pt x="898271" y="267108"/>
                </a:lnTo>
                <a:lnTo>
                  <a:pt x="880033" y="245706"/>
                </a:lnTo>
                <a:lnTo>
                  <a:pt x="912021" y="221484"/>
                </a:lnTo>
                <a:lnTo>
                  <a:pt x="935416" y="187571"/>
                </a:lnTo>
                <a:lnTo>
                  <a:pt x="945350" y="145178"/>
                </a:lnTo>
                <a:lnTo>
                  <a:pt x="939374" y="109829"/>
                </a:lnTo>
                <a:close/>
              </a:path>
              <a:path w="945515" h="560069">
                <a:moveTo>
                  <a:pt x="744213" y="817"/>
                </a:moveTo>
                <a:lnTo>
                  <a:pt x="676833" y="7340"/>
                </a:lnTo>
                <a:lnTo>
                  <a:pt x="628019" y="17569"/>
                </a:lnTo>
                <a:lnTo>
                  <a:pt x="575172" y="32151"/>
                </a:lnTo>
                <a:lnTo>
                  <a:pt x="521557" y="49352"/>
                </a:lnTo>
                <a:lnTo>
                  <a:pt x="470439" y="67434"/>
                </a:lnTo>
                <a:lnTo>
                  <a:pt x="425083" y="84662"/>
                </a:lnTo>
                <a:lnTo>
                  <a:pt x="388755" y="99301"/>
                </a:lnTo>
                <a:lnTo>
                  <a:pt x="330720" y="246113"/>
                </a:lnTo>
                <a:lnTo>
                  <a:pt x="415390" y="207960"/>
                </a:lnTo>
                <a:lnTo>
                  <a:pt x="431876" y="200990"/>
                </a:lnTo>
                <a:lnTo>
                  <a:pt x="559190" y="200990"/>
                </a:lnTo>
                <a:lnTo>
                  <a:pt x="572744" y="147015"/>
                </a:lnTo>
                <a:lnTo>
                  <a:pt x="595735" y="138396"/>
                </a:lnTo>
                <a:lnTo>
                  <a:pt x="661971" y="118116"/>
                </a:lnTo>
                <a:lnTo>
                  <a:pt x="727535" y="104206"/>
                </a:lnTo>
                <a:lnTo>
                  <a:pt x="938382" y="103960"/>
                </a:lnTo>
                <a:lnTo>
                  <a:pt x="936955" y="95516"/>
                </a:lnTo>
                <a:lnTo>
                  <a:pt x="918783" y="62870"/>
                </a:lnTo>
                <a:lnTo>
                  <a:pt x="890076" y="36097"/>
                </a:lnTo>
                <a:lnTo>
                  <a:pt x="851180" y="16176"/>
                </a:lnTo>
                <a:lnTo>
                  <a:pt x="802444" y="4089"/>
                </a:lnTo>
                <a:lnTo>
                  <a:pt x="744213" y="817"/>
                </a:lnTo>
                <a:close/>
              </a:path>
              <a:path w="945515" h="560069">
                <a:moveTo>
                  <a:pt x="375818" y="0"/>
                </a:moveTo>
                <a:lnTo>
                  <a:pt x="237134" y="0"/>
                </a:lnTo>
                <a:lnTo>
                  <a:pt x="191439" y="182118"/>
                </a:lnTo>
                <a:lnTo>
                  <a:pt x="229873" y="161697"/>
                </a:lnTo>
                <a:lnTo>
                  <a:pt x="270503" y="140752"/>
                </a:lnTo>
                <a:lnTo>
                  <a:pt x="350481" y="100749"/>
                </a:lnTo>
                <a:lnTo>
                  <a:pt x="375818" y="0"/>
                </a:lnTo>
                <a:close/>
              </a:path>
              <a:path w="945515" h="560069">
                <a:moveTo>
                  <a:pt x="787387" y="109829"/>
                </a:moveTo>
                <a:lnTo>
                  <a:pt x="786681" y="110072"/>
                </a:lnTo>
                <a:lnTo>
                  <a:pt x="787279" y="110261"/>
                </a:lnTo>
                <a:lnTo>
                  <a:pt x="787387" y="109829"/>
                </a:lnTo>
                <a:close/>
              </a:path>
              <a:path w="945515" h="560069">
                <a:moveTo>
                  <a:pt x="938382" y="103960"/>
                </a:moveTo>
                <a:lnTo>
                  <a:pt x="767275" y="103960"/>
                </a:lnTo>
                <a:lnTo>
                  <a:pt x="786681" y="110072"/>
                </a:lnTo>
                <a:lnTo>
                  <a:pt x="787387" y="109829"/>
                </a:lnTo>
                <a:lnTo>
                  <a:pt x="939374" y="109829"/>
                </a:lnTo>
                <a:lnTo>
                  <a:pt x="938382" y="103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38667" y="1030902"/>
            <a:ext cx="1369476" cy="1338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5" y="3543386"/>
            <a:ext cx="7560005" cy="5399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785287" y="10004270"/>
            <a:ext cx="251587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JTB</a:t>
            </a:r>
            <a:r>
              <a:rPr lang="ja-JP" altLang="en-US" sz="24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吉祥寺</a:t>
            </a:r>
            <a:r>
              <a:rPr sz="24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店</a:t>
            </a:r>
            <a:endParaRPr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303" y="4163509"/>
            <a:ext cx="4213360" cy="11045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　　</a:t>
            </a:r>
            <a:r>
              <a:rPr lang="ja-JP" altLang="en-US" sz="900" dirty="0" smtClean="0"/>
              <a:t>　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Kuhio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Beach 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Grill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にて滞在中</a:t>
            </a:r>
            <a:endParaRPr lang="en-US" altLang="ja-JP" sz="16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2400" b="1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朝食</a:t>
            </a:r>
            <a:r>
              <a:rPr lang="en-US" altLang="ja-JP" sz="2400" b="1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400" b="1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回付</a:t>
            </a:r>
            <a:endParaRPr lang="en-US" altLang="ja-JP" sz="2400" b="1" dirty="0" smtClean="0">
              <a:solidFill>
                <a:srgbClr val="FF339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700" marR="5080" algn="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b="1" dirty="0" smtClean="0"/>
              <a:t>（添い寝のお子様は対象外）</a:t>
            </a:r>
            <a:endParaRPr lang="en-US" altLang="ja-JP" sz="900" b="1" dirty="0"/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9075" y="3720386"/>
            <a:ext cx="511175" cy="46928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271059" y="3890320"/>
            <a:ext cx="45919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Check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5184" y="6615607"/>
            <a:ext cx="352884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シェラトンワイキキビーチ　</a:t>
            </a:r>
            <a:r>
              <a:rPr lang="ja-JP" altLang="en-US" b="1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リゾート</a:t>
            </a:r>
            <a:endParaRPr b="1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8490" y="5619335"/>
            <a:ext cx="3312160" cy="0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5834" y="247814"/>
            <a:ext cx="456541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2800" b="1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店舗限定キャンペーン</a:t>
            </a:r>
            <a:endParaRPr sz="2800" dirty="0"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387850" y="3635265"/>
            <a:ext cx="2985377" cy="6189753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9687" y="3743249"/>
            <a:ext cx="2590800" cy="456035"/>
          </a:xfrm>
          <a:prstGeom prst="rect">
            <a:avLst/>
          </a:prstGeom>
        </p:spPr>
      </p:pic>
      <p:pic>
        <p:nvPicPr>
          <p:cNvPr id="33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9075" y="5163353"/>
            <a:ext cx="511175" cy="469289"/>
          </a:xfrm>
          <a:prstGeom prst="rect">
            <a:avLst/>
          </a:prstGeom>
        </p:spPr>
      </p:pic>
      <p:sp>
        <p:nvSpPr>
          <p:cNvPr id="36" name="object 13"/>
          <p:cNvSpPr txBox="1"/>
          <p:nvPr/>
        </p:nvSpPr>
        <p:spPr>
          <a:xfrm>
            <a:off x="451410" y="5761645"/>
            <a:ext cx="3810862" cy="6746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部屋につき　ホテルルームクレジット</a:t>
            </a:r>
            <a:r>
              <a:rPr lang="en-US" altLang="ja-JP" sz="2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USD100</a:t>
            </a:r>
            <a:r>
              <a:rPr lang="ja-JP" altLang="en-US" sz="2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ドル</a:t>
            </a:r>
            <a:endParaRPr lang="en-US" altLang="ja-JP" sz="24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37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9075" y="6534357"/>
            <a:ext cx="511175" cy="469289"/>
          </a:xfrm>
          <a:prstGeom prst="rect">
            <a:avLst/>
          </a:prstGeom>
        </p:spPr>
      </p:pic>
      <p:sp>
        <p:nvSpPr>
          <p:cNvPr id="38" name="object 18"/>
          <p:cNvSpPr txBox="1"/>
          <p:nvPr/>
        </p:nvSpPr>
        <p:spPr>
          <a:xfrm>
            <a:off x="470899" y="5023130"/>
            <a:ext cx="4031438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600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ハレクラニ</a:t>
            </a:r>
            <a:endParaRPr lang="en-US" altLang="ja-JP" sz="1600" b="1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600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ハレプナワイキキバイハレクラニ</a:t>
            </a:r>
            <a:endParaRPr sz="1600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39" name="object 4"/>
          <p:cNvSpPr/>
          <p:nvPr/>
        </p:nvSpPr>
        <p:spPr>
          <a:xfrm flipV="1">
            <a:off x="731062" y="6927129"/>
            <a:ext cx="3312160" cy="93076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0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9075" y="8337594"/>
            <a:ext cx="511175" cy="469289"/>
          </a:xfrm>
          <a:prstGeom prst="rect">
            <a:avLst/>
          </a:prstGeom>
        </p:spPr>
      </p:pic>
      <p:sp>
        <p:nvSpPr>
          <p:cNvPr id="41" name="object 13"/>
          <p:cNvSpPr txBox="1"/>
          <p:nvPr/>
        </p:nvSpPr>
        <p:spPr>
          <a:xfrm>
            <a:off x="267084" y="7218649"/>
            <a:ext cx="4196675" cy="128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ギフトバック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室につき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つ（＄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55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相当）</a:t>
            </a:r>
            <a:endParaRPr lang="en-US" altLang="ja-JP" sz="16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詰め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放題</a:t>
            </a:r>
            <a:r>
              <a:rPr lang="ja-JP" altLang="en-US" sz="2400" b="1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ギフトバックプレゼント</a:t>
            </a:r>
            <a:endParaRPr lang="en-US" altLang="ja-JP" sz="2400" b="1" dirty="0">
              <a:solidFill>
                <a:srgbClr val="FF339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ホテル内のアメニティショップ「</a:t>
            </a:r>
            <a:r>
              <a:rPr lang="en-US" altLang="ja-JP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GIFT</a:t>
            </a:r>
            <a:r>
              <a:rPr lang="ja-JP" altLang="en-US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」で利用可能</a:t>
            </a: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お菓子や飲料など、お好きなアイテムを詰め放題のギフトバッグです！</a:t>
            </a:r>
            <a:endParaRPr lang="en-US" altLang="ja-JP" sz="900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42" name="object 13"/>
          <p:cNvSpPr txBox="1"/>
          <p:nvPr/>
        </p:nvSpPr>
        <p:spPr>
          <a:xfrm>
            <a:off x="107796" y="8938366"/>
            <a:ext cx="4290982" cy="928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en-US" altLang="ja-JP" sz="1600" b="1" cap="all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 </a:t>
            </a:r>
            <a:r>
              <a:rPr lang="en-US" altLang="ja-JP" sz="1600" b="1" cap="all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Sails Restaurant &amp; </a:t>
            </a:r>
            <a:r>
              <a:rPr lang="en-US" altLang="ja-JP" sz="1600" b="1" cap="all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Bar</a:t>
            </a: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1600" b="1" cap="all" dirty="0" err="1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にて滞</a:t>
            </a:r>
            <a:r>
              <a:rPr lang="ja-JP" altLang="en-US" sz="1600" b="1" cap="all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在中</a:t>
            </a:r>
            <a:r>
              <a:rPr lang="ja-JP" altLang="en-US" sz="2400" b="1" cap="all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朝食</a:t>
            </a:r>
            <a:r>
              <a:rPr lang="en-US" altLang="ja-JP" sz="2400" b="1" cap="all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400" b="1" cap="all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回付</a:t>
            </a:r>
            <a:endParaRPr lang="en-US" altLang="ja-JP" sz="2400" b="1" cap="all" dirty="0" smtClean="0">
              <a:solidFill>
                <a:srgbClr val="FF339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700" marR="5080" algn="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b="1" dirty="0" smtClean="0"/>
              <a:t>（添い寝のお子様は対象外）</a:t>
            </a:r>
            <a:endParaRPr lang="en-US" altLang="ja-JP" sz="900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588354" y="8816357"/>
            <a:ext cx="3319227" cy="162342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object 2"/>
          <p:cNvSpPr txBox="1"/>
          <p:nvPr/>
        </p:nvSpPr>
        <p:spPr>
          <a:xfrm>
            <a:off x="854885" y="8437890"/>
            <a:ext cx="2616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プリンス　ワイキキ</a:t>
            </a:r>
            <a:endParaRPr b="1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46" name="object 17"/>
          <p:cNvSpPr txBox="1"/>
          <p:nvPr/>
        </p:nvSpPr>
        <p:spPr>
          <a:xfrm>
            <a:off x="271059" y="5315519"/>
            <a:ext cx="45919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Check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48" name="object 17"/>
          <p:cNvSpPr txBox="1"/>
          <p:nvPr/>
        </p:nvSpPr>
        <p:spPr>
          <a:xfrm>
            <a:off x="271059" y="6667797"/>
            <a:ext cx="45919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Check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49" name="object 17"/>
          <p:cNvSpPr txBox="1"/>
          <p:nvPr/>
        </p:nvSpPr>
        <p:spPr>
          <a:xfrm>
            <a:off x="271059" y="8468991"/>
            <a:ext cx="45919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Check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51" name="object 35"/>
          <p:cNvSpPr txBox="1"/>
          <p:nvPr/>
        </p:nvSpPr>
        <p:spPr>
          <a:xfrm>
            <a:off x="4304317" y="3779338"/>
            <a:ext cx="2797895" cy="328936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668655">
              <a:lnSpc>
                <a:spcPct val="100000"/>
              </a:lnSpc>
              <a:spcBef>
                <a:spcPts val="165"/>
              </a:spcBef>
            </a:pPr>
            <a:r>
              <a:rPr lang="ja-JP" altLang="en-US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説明会 </a:t>
            </a:r>
            <a:r>
              <a:rPr lang="en-US" altLang="ja-JP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in</a:t>
            </a:r>
            <a:r>
              <a:rPr lang="ja-JP" altLang="en-US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吉祥寺</a:t>
            </a:r>
            <a:endParaRPr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52" name="object 32"/>
          <p:cNvSpPr txBox="1"/>
          <p:nvPr/>
        </p:nvSpPr>
        <p:spPr>
          <a:xfrm>
            <a:off x="4387850" y="4309804"/>
            <a:ext cx="3071020" cy="25385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2025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年</a:t>
            </a: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6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月</a:t>
            </a: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7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日（土）</a:t>
            </a:r>
            <a:endParaRPr lang="en-US" altLang="ja-JP" sz="1600" b="1" u="sng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en-US" altLang="ja-JP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10</a:t>
            </a:r>
            <a:r>
              <a:rPr lang="ja-JP" altLang="en-US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：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30</a:t>
            </a:r>
            <a:r>
              <a:rPr lang="ja-JP" altLang="en-US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～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11</a:t>
            </a:r>
            <a:r>
              <a:rPr lang="ja-JP" altLang="en-US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：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30</a:t>
            </a: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ワイキキ・ビーチ・マリオット</a:t>
            </a:r>
            <a:endParaRPr lang="en-US" altLang="ja-JP" sz="1600" b="1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リゾート＆スパ</a:t>
            </a:r>
            <a:endParaRPr lang="en-US" altLang="ja-JP" sz="1600" b="1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リゾート感あふれるプールや正規ベット</a:t>
            </a:r>
            <a:r>
              <a:rPr lang="en-US" altLang="ja-JP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4</a:t>
            </a: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台ある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ファミリー・グループにぴったりなホテル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当日</a:t>
            </a: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は</a:t>
            </a:r>
            <a:r>
              <a:rPr lang="ja-JP" altLang="en-US" sz="1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現地スタッフが来日</a:t>
            </a: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にてホテルや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現地情報をご案内いたします。</a:t>
            </a:r>
            <a:endParaRPr lang="en-US" altLang="ja-JP" sz="1050" b="1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　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</a:t>
            </a: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ご予約は右記</a:t>
            </a:r>
            <a:r>
              <a:rPr lang="en-US" altLang="ja-JP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QR</a:t>
            </a: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コードから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　お願い</a:t>
            </a:r>
            <a:r>
              <a:rPr lang="ja-JP" altLang="en-US" sz="9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します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56" name="object 32"/>
          <p:cNvSpPr txBox="1"/>
          <p:nvPr/>
        </p:nvSpPr>
        <p:spPr>
          <a:xfrm>
            <a:off x="4387850" y="6986673"/>
            <a:ext cx="3071020" cy="25385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2025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年</a:t>
            </a: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6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月</a:t>
            </a: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22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日（日）</a:t>
            </a:r>
            <a:endParaRPr lang="en-US" altLang="ja-JP" sz="1600" b="1" u="sng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en-US" altLang="ja-JP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10</a:t>
            </a:r>
            <a:r>
              <a:rPr lang="ja-JP" altLang="en-US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：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30</a:t>
            </a:r>
            <a:r>
              <a:rPr lang="ja-JP" altLang="en-US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～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11</a:t>
            </a:r>
            <a:r>
              <a:rPr lang="ja-JP" altLang="en-US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：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30</a:t>
            </a: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ハレクラニ（現地中継）</a:t>
            </a:r>
            <a:endParaRPr lang="en-US" altLang="ja-JP" sz="1600" b="1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天国にふさわしい館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ハネムーン・大人旅に人気な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ラグジュアリーホテル</a:t>
            </a:r>
            <a:endParaRPr lang="en-US" altLang="ja-JP" sz="1050" b="1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　当日は</a:t>
            </a:r>
            <a:r>
              <a:rPr lang="ja-JP" altLang="en-US" sz="10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現地ハワイと中継</a:t>
            </a: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をつなぎ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ホテル現地情報をご案内いたします。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</a:t>
            </a: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ご予約は右記</a:t>
            </a:r>
            <a:r>
              <a:rPr lang="en-US" altLang="ja-JP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QR</a:t>
            </a: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コードから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お願いします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57" name="object 16">
            <a:extLst>
              <a:ext uri="{FF2B5EF4-FFF2-40B4-BE49-F238E27FC236}">
                <a16:creationId xmlns:a16="http://schemas.microsoft.com/office/drawing/2014/main" id="{8F54F256-C442-696F-3B4E-2BABAEDCA096}"/>
              </a:ext>
            </a:extLst>
          </p:cNvPr>
          <p:cNvSpPr txBox="1">
            <a:spLocks/>
          </p:cNvSpPr>
          <p:nvPr/>
        </p:nvSpPr>
        <p:spPr>
          <a:xfrm>
            <a:off x="6651003" y="6309046"/>
            <a:ext cx="598830" cy="513849"/>
          </a:xfrm>
          <a:prstGeom prst="rect">
            <a:avLst/>
          </a:prstGeom>
          <a:solidFill>
            <a:srgbClr val="D1D3D4"/>
          </a:solidFill>
        </p:spPr>
        <p:txBody>
          <a:bodyPr vert="horz" wrap="none" lIns="0" tIns="0" rIns="0" bIns="0" numCol="1" rtlCol="0" anchor="ctr" anchorCtr="0">
            <a:noAutofit/>
          </a:bodyPr>
          <a:lstStyle/>
          <a:p>
            <a:pPr marL="71755" marR="60325" indent="182245" algn="l">
              <a:lnSpc>
                <a:spcPct val="100000"/>
              </a:lnSpc>
            </a:pPr>
            <a:endParaRPr lang="ja-JP" altLang="en-US" sz="800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58" name="object 16">
            <a:extLst>
              <a:ext uri="{FF2B5EF4-FFF2-40B4-BE49-F238E27FC236}">
                <a16:creationId xmlns:a16="http://schemas.microsoft.com/office/drawing/2014/main" id="{8F54F256-C442-696F-3B4E-2BABAEDCA096}"/>
              </a:ext>
            </a:extLst>
          </p:cNvPr>
          <p:cNvSpPr txBox="1">
            <a:spLocks/>
          </p:cNvSpPr>
          <p:nvPr/>
        </p:nvSpPr>
        <p:spPr>
          <a:xfrm>
            <a:off x="6660430" y="9037431"/>
            <a:ext cx="598830" cy="513849"/>
          </a:xfrm>
          <a:prstGeom prst="rect">
            <a:avLst/>
          </a:prstGeom>
          <a:solidFill>
            <a:srgbClr val="D1D3D4"/>
          </a:solidFill>
        </p:spPr>
        <p:txBody>
          <a:bodyPr vert="horz" wrap="none" lIns="0" tIns="0" rIns="0" bIns="0" numCol="1" rtlCol="0" anchor="ctr" anchorCtr="0">
            <a:noAutofit/>
          </a:bodyPr>
          <a:lstStyle/>
          <a:p>
            <a:pPr marL="71755" marR="60325" indent="182245" algn="l">
              <a:lnSpc>
                <a:spcPct val="100000"/>
              </a:lnSpc>
            </a:pPr>
            <a:endParaRPr lang="ja-JP" altLang="en-US" sz="800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pic>
        <p:nvPicPr>
          <p:cNvPr id="59" name="図 58" descr="C:\Users\U3334N0010\Downloads\AdobeStock_142765018.jpe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66" y="1674333"/>
            <a:ext cx="1721293" cy="1046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22885" y="396375"/>
            <a:ext cx="6679565" cy="2405787"/>
          </a:xfrm>
          <a:prstGeom prst="rect">
            <a:avLst/>
          </a:prstGeom>
        </p:spPr>
        <p:txBody>
          <a:bodyPr vert="horz" wrap="square" lIns="0" tIns="431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0"/>
              </a:spcBef>
            </a:pPr>
            <a:r>
              <a:rPr lang="en-US" altLang="ja-JP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JTB</a:t>
            </a:r>
            <a:r>
              <a:rPr lang="ja-JP" altLang="en-US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でやっぱりハワイ</a:t>
            </a:r>
            <a:r>
              <a:rPr lang="en-US" altLang="ja-JP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日～</a:t>
            </a:r>
            <a:r>
              <a:rPr lang="en-US" altLang="ja-JP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3200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期間限定</a:t>
            </a:r>
            <a:r>
              <a:rPr lang="en-US" altLang="ja-JP" sz="1000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000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10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0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上記期間中新規のご予約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LOOK JTB MYSTILE</a:t>
            </a:r>
            <a:b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のお客様にお得な成約キャンペーンをご用意致しました</a:t>
            </a:r>
            <a:endParaRPr sz="48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50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1302" y="3023134"/>
            <a:ext cx="7228347" cy="413716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-72236" y="2904872"/>
            <a:ext cx="77061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成約特典　</a:t>
            </a:r>
            <a:r>
              <a:rPr lang="ja-JP" altLang="en-US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対象ご旅行期間２０２５年</a:t>
            </a:r>
            <a:r>
              <a:rPr lang="en-US" altLang="ja-JP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日（火）～９月</a:t>
            </a:r>
            <a:r>
              <a:rPr lang="en-US" altLang="ja-JP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日（火）</a:t>
            </a:r>
            <a:endParaRPr lang="ja-JP" altLang="en-US" sz="1600" b="1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450" y="6145203"/>
            <a:ext cx="737615" cy="73761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748" y="8867610"/>
            <a:ext cx="789702" cy="789702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 rot="1527497">
            <a:off x="5208514" y="5191125"/>
            <a:ext cx="1164099" cy="400110"/>
          </a:xfrm>
          <a:prstGeom prst="rect">
            <a:avLst/>
          </a:prstGeom>
          <a:solidFill>
            <a:srgbClr val="FFFF99"/>
          </a:solidFill>
          <a:ln w="571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   終了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182</Words>
  <Application>Microsoft Office PowerPoint</Application>
  <PresentationFormat>ユーザー設定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ヒラギノ明朝 ProN W3</vt:lpstr>
      <vt:lpstr>ヒラギノ明朝 ProN W6</vt:lpstr>
      <vt:lpstr>Calibri</vt:lpstr>
      <vt:lpstr>Office Theme</vt:lpstr>
      <vt:lpstr>JTBでやっぱりハワイ  5月24日～7月31日期間限定  上記期間中新規のご予約LOOK JTB MYSTILE のお客様にお得な成約キャンペーンをご用意致しました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_販促技チラシ（ブルー_0130</dc:title>
  <dc:creator>U3334N0014</dc:creator>
  <cp:lastModifiedBy>吉祥寺 店長(JTB)</cp:lastModifiedBy>
  <cp:revision>47</cp:revision>
  <cp:lastPrinted>2025-06-08T04:42:20Z</cp:lastPrinted>
  <dcterms:created xsi:type="dcterms:W3CDTF">2024-02-23T04:40:57Z</dcterms:created>
  <dcterms:modified xsi:type="dcterms:W3CDTF">2025-06-08T06:11:14Z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2024-02-07T00:00:00Z</vt:filetime>
  </property>
  <property fmtid="{D5CDD505-2E9C-101B-9397-08002B2CF9AE}" pid="3" name="Creator">
    <vt:lpwstr>Adobe Illustrator 26.5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2024-02-23T00:00:00Z</vt:filetime>
  </property>
  <property fmtid="{D5CDD505-2E9C-101B-9397-08002B2CF9AE}" pid="6" name="Producer">
    <vt:lpwstr>Adobe PDF library 16.07</vt:lpwstr>
  </property>
</Properties>
</file>