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10287000" type="35mm"/>
  <p:notesSz cx="9866313" cy="67357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6C746-946B-CAD8-1AF4-CE6CAC85E75E}" v="2" dt="2026-08-03T01:18:28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25" d="100"/>
          <a:sy n="125" d="100"/>
        </p:scale>
        <p:origin x="1128" y="-25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50268" cy="450611"/>
          </a:xfrm>
          <a:prstGeom prst="rect">
            <a:avLst/>
          </a:prstGeom>
        </p:spPr>
        <p:txBody>
          <a:bodyPr vert="horz" lIns="88541" tIns="44271" rIns="88541" bIns="4427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25752" y="0"/>
            <a:ext cx="2850268" cy="450611"/>
          </a:xfrm>
          <a:prstGeom prst="rect">
            <a:avLst/>
          </a:prstGeom>
        </p:spPr>
        <p:txBody>
          <a:bodyPr vert="horz" lIns="88541" tIns="44271" rIns="88541" bIns="44271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8063" y="1122363"/>
            <a:ext cx="2020887" cy="3032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541" tIns="44271" rIns="88541" bIns="442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57754" y="4322114"/>
            <a:ext cx="5262034" cy="3536276"/>
          </a:xfrm>
          <a:prstGeom prst="rect">
            <a:avLst/>
          </a:prstGeom>
        </p:spPr>
        <p:txBody>
          <a:bodyPr vert="horz" lIns="88541" tIns="44271" rIns="88541" bIns="442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30408"/>
            <a:ext cx="2850268" cy="450610"/>
          </a:xfrm>
          <a:prstGeom prst="rect">
            <a:avLst/>
          </a:prstGeom>
        </p:spPr>
        <p:txBody>
          <a:bodyPr vert="horz" lIns="88541" tIns="44271" rIns="88541" bIns="4427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25752" y="8530408"/>
            <a:ext cx="2850268" cy="450610"/>
          </a:xfrm>
          <a:prstGeom prst="rect">
            <a:avLst/>
          </a:prstGeom>
        </p:spPr>
        <p:txBody>
          <a:bodyPr vert="horz" lIns="88541" tIns="44271" rIns="88541" bIns="44271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8063" y="1122363"/>
            <a:ext cx="2020887" cy="3032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編集用PowerPointです。文字・図形・開催情報・QRコード枠はPowerPoint上で編集可能です。写真素材はユーザー提供画像から切り出して配置しています。
[Sources]
- User-provided image: Designer (4).png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" y="73152"/>
            <a:ext cx="6711696" cy="10140696"/>
          </a:xfrm>
          <a:prstGeom prst="rect">
            <a:avLst/>
          </a:prstGeom>
          <a:solidFill>
            <a:srgbClr val="FFFFFF">
              <a:alpha val="0"/>
            </a:srgbClr>
          </a:solidFill>
          <a:ln w="2032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>
            <a:off x="91440" y="91440"/>
            <a:ext cx="6675120" cy="1261872"/>
          </a:xfrm>
          <a:prstGeom prst="rect">
            <a:avLst/>
          </a:prstGeom>
          <a:solidFill>
            <a:srgbClr val="F3FAFF"/>
          </a:solidFill>
          <a:ln w="12700">
            <a:solidFill>
              <a:srgbClr val="F3FA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182880" y="201168"/>
            <a:ext cx="6858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PRINCESS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CRUISES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941832" y="182880"/>
            <a:ext cx="5120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ダイヤモンド・プリンセス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932688" y="582168"/>
            <a:ext cx="51663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31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2027年クルーズ説明会開催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914400" y="1179576"/>
            <a:ext cx="52578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日本発着クルーズの魅力を専門スタッフがご紹介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916168" y="219456"/>
            <a:ext cx="713232" cy="713232"/>
          </a:xfrm>
          <a:prstGeom prst="ellipse">
            <a:avLst/>
          </a:prstGeom>
          <a:solidFill>
            <a:srgbClr val="FFF2CC"/>
          </a:solidFill>
          <a:ln w="13970">
            <a:solidFill>
              <a:srgbClr val="D5A1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5961888" y="310896"/>
            <a:ext cx="621792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2B2B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日本発着で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2B2B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気軽に参加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2B2B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できます！</a:t>
            </a:r>
            <a:endParaRPr lang="en-US" sz="980" dirty="0"/>
          </a:p>
        </p:txBody>
      </p:sp>
      <p:sp>
        <p:nvSpPr>
          <p:cNvPr id="11" name="Shape 8"/>
          <p:cNvSpPr/>
          <p:nvPr/>
        </p:nvSpPr>
        <p:spPr>
          <a:xfrm>
            <a:off x="4956048" y="1417320"/>
            <a:ext cx="1719072" cy="164592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Text 9"/>
          <p:cNvSpPr/>
          <p:nvPr/>
        </p:nvSpPr>
        <p:spPr>
          <a:xfrm>
            <a:off x="5074920" y="1572768"/>
            <a:ext cx="1481328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クルーズが初めての方も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安心してご参加ください。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皆さまのご来場を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お待ちしております。</a:t>
            </a:r>
            <a:endParaRPr lang="en-US" sz="1040" dirty="0"/>
          </a:p>
        </p:txBody>
      </p:sp>
      <p:sp>
        <p:nvSpPr>
          <p:cNvPr id="13" name="Shape 10"/>
          <p:cNvSpPr/>
          <p:nvPr/>
        </p:nvSpPr>
        <p:spPr>
          <a:xfrm>
            <a:off x="5074920" y="2331720"/>
            <a:ext cx="658368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524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1"/>
          <p:cNvSpPr/>
          <p:nvPr/>
        </p:nvSpPr>
        <p:spPr>
          <a:xfrm>
            <a:off x="5102352" y="2404872"/>
            <a:ext cx="603504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参加無料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212080" y="2542032"/>
            <a:ext cx="3657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👥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5870448" y="2331720"/>
            <a:ext cx="658368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5240">
            <a:solidFill>
              <a:srgbClr val="00834B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4"/>
          <p:cNvSpPr/>
          <p:nvPr/>
        </p:nvSpPr>
        <p:spPr>
          <a:xfrm>
            <a:off x="5897880" y="2404872"/>
            <a:ext cx="603504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0083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事前予約制</a:t>
            </a:r>
            <a:endParaRPr lang="en-US" sz="920" dirty="0"/>
          </a:p>
        </p:txBody>
      </p:sp>
      <p:sp>
        <p:nvSpPr>
          <p:cNvPr id="18" name="Text 15"/>
          <p:cNvSpPr/>
          <p:nvPr/>
        </p:nvSpPr>
        <p:spPr>
          <a:xfrm>
            <a:off x="5989320" y="2542032"/>
            <a:ext cx="4114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0083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📅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91440" y="3246120"/>
            <a:ext cx="6675120" cy="1874520"/>
          </a:xfrm>
          <a:prstGeom prst="rect">
            <a:avLst/>
          </a:prstGeom>
          <a:solidFill>
            <a:srgbClr val="001B44"/>
          </a:solidFill>
          <a:ln w="12700">
            <a:solidFill>
              <a:srgbClr val="001B44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0" name="Shape 17"/>
          <p:cNvSpPr/>
          <p:nvPr/>
        </p:nvSpPr>
        <p:spPr>
          <a:xfrm>
            <a:off x="164592" y="3310128"/>
            <a:ext cx="1024128" cy="1371600"/>
          </a:xfrm>
          <a:prstGeom prst="rect">
            <a:avLst/>
          </a:prstGeom>
          <a:solidFill>
            <a:srgbClr val="C00000"/>
          </a:solidFill>
          <a:ln w="16510">
            <a:solidFill>
              <a:srgbClr val="E6B8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8"/>
          <p:cNvSpPr/>
          <p:nvPr/>
        </p:nvSpPr>
        <p:spPr>
          <a:xfrm>
            <a:off x="265176" y="3611880"/>
            <a:ext cx="822960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ダイヤモンド・プリンセス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日本発着クルーズ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395018" y="3307265"/>
            <a:ext cx="4960062" cy="31890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＼ 今がチャンス！お得に予約できるラストチャンス！／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408176" y="3675888"/>
            <a:ext cx="44805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スーパー早期予約割引</a:t>
            </a:r>
            <a:endParaRPr lang="en-US" sz="3000" dirty="0"/>
          </a:p>
        </p:txBody>
      </p:sp>
      <p:sp>
        <p:nvSpPr>
          <p:cNvPr id="24" name="Text 21"/>
          <p:cNvSpPr/>
          <p:nvPr/>
        </p:nvSpPr>
        <p:spPr>
          <a:xfrm>
            <a:off x="1399032" y="4105656"/>
            <a:ext cx="23317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39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9月30日</a:t>
            </a:r>
            <a:endParaRPr lang="en-US" sz="3900" dirty="0"/>
          </a:p>
        </p:txBody>
      </p:sp>
      <p:sp>
        <p:nvSpPr>
          <p:cNvPr id="25" name="Text 22"/>
          <p:cNvSpPr/>
          <p:nvPr/>
        </p:nvSpPr>
        <p:spPr>
          <a:xfrm>
            <a:off x="3456432" y="4224528"/>
            <a:ext cx="4937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（水）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3977640" y="4096512"/>
            <a:ext cx="146304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締切！</a:t>
            </a:r>
            <a:endParaRPr lang="en-US" sz="3800" dirty="0"/>
          </a:p>
        </p:txBody>
      </p:sp>
      <p:sp>
        <p:nvSpPr>
          <p:cNvPr id="27" name="Shape 24"/>
          <p:cNvSpPr/>
          <p:nvPr/>
        </p:nvSpPr>
        <p:spPr>
          <a:xfrm>
            <a:off x="5632704" y="3584448"/>
            <a:ext cx="941832" cy="941832"/>
          </a:xfrm>
          <a:prstGeom prst="ellipse">
            <a:avLst/>
          </a:prstGeom>
          <a:solidFill>
            <a:srgbClr val="FFE600"/>
          </a:solidFill>
          <a:ln w="12700">
            <a:solidFill>
              <a:srgbClr val="FFE6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8" name="Text 25"/>
          <p:cNvSpPr/>
          <p:nvPr/>
        </p:nvSpPr>
        <p:spPr>
          <a:xfrm>
            <a:off x="5724144" y="3749040"/>
            <a:ext cx="74980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人気の客室から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満室と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なります！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713232" y="4818888"/>
            <a:ext cx="5641848" cy="370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2027年のクルーズをご検討の方は、お早めのご相談をおすすめします</a:t>
            </a:r>
            <a:r>
              <a:rPr 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</a:p>
          <a:p>
            <a:pPr marL="0" indent="0" algn="ctr">
              <a:buNone/>
            </a:pP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トラベルゲート仙台店は水曜日定休日となります。その為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9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月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29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日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(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火</a:t>
            </a:r>
            <a:r>
              <a:rPr lang="en-US" altLang="ja-JP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)</a:t>
            </a:r>
            <a:r>
              <a:rPr lang="ja-JP" altLang="en-US" sz="1400" b="1" dirty="0" err="1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までの</a:t>
            </a:r>
            <a:r>
              <a:rPr lang="ja-JP" altLang="en-US" sz="14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お申込の方対象です。</a:t>
            </a:r>
            <a:endParaRPr lang="en-US" altLang="ja-JP" sz="1400" b="1" dirty="0" smtClean="0">
              <a:solidFill>
                <a:srgbClr val="FFFFFF"/>
              </a:solidFill>
              <a:latin typeface="Yu Gothic" pitchFamily="34" charset="0"/>
              <a:ea typeface="Yu Gothic" pitchFamily="34" charset="-122"/>
            </a:endParaRPr>
          </a:p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30" name="Shape 27"/>
          <p:cNvSpPr/>
          <p:nvPr/>
        </p:nvSpPr>
        <p:spPr>
          <a:xfrm>
            <a:off x="201168" y="5257800"/>
            <a:ext cx="2679192" cy="1947672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397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1" name="Shape 28"/>
          <p:cNvSpPr/>
          <p:nvPr/>
        </p:nvSpPr>
        <p:spPr>
          <a:xfrm>
            <a:off x="201168" y="5257800"/>
            <a:ext cx="2679192" cy="274320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2" name="Text 29"/>
          <p:cNvSpPr/>
          <p:nvPr/>
        </p:nvSpPr>
        <p:spPr>
          <a:xfrm>
            <a:off x="292608" y="5303520"/>
            <a:ext cx="250545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説明会でご案内する内容（予定）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384048" y="5650992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🚢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640080" y="5650992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2027年クルーズラインナップのご紹介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384048" y="5952744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▣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640080" y="5952744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客室タイプ・料金プランのご案内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384048" y="6254496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🍽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640080" y="6254496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船内施設・お食事・エンターテインメント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384048" y="6556248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📷</a:t>
            </a:r>
            <a:endParaRPr lang="en-US" sz="1200" dirty="0"/>
          </a:p>
        </p:txBody>
      </p:sp>
      <p:sp>
        <p:nvSpPr>
          <p:cNvPr id="40" name="Text 37"/>
          <p:cNvSpPr/>
          <p:nvPr/>
        </p:nvSpPr>
        <p:spPr>
          <a:xfrm>
            <a:off x="640080" y="6556248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日本発着クルーズの楽しみ方</a:t>
            </a:r>
            <a:endParaRPr lang="en-US" sz="1050" dirty="0"/>
          </a:p>
        </p:txBody>
      </p:sp>
      <p:sp>
        <p:nvSpPr>
          <p:cNvPr id="41" name="Text 38"/>
          <p:cNvSpPr/>
          <p:nvPr/>
        </p:nvSpPr>
        <p:spPr>
          <a:xfrm>
            <a:off x="384048" y="6858000"/>
            <a:ext cx="228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？</a:t>
            </a:r>
            <a:endParaRPr lang="en-US" sz="1200" dirty="0"/>
          </a:p>
        </p:txBody>
      </p:sp>
      <p:sp>
        <p:nvSpPr>
          <p:cNvPr id="42" name="Text 39"/>
          <p:cNvSpPr/>
          <p:nvPr/>
        </p:nvSpPr>
        <p:spPr>
          <a:xfrm>
            <a:off x="640080" y="6858000"/>
            <a:ext cx="204825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初めてのクルーズQ&amp;A</a:t>
            </a:r>
            <a:endParaRPr lang="en-US" sz="1050" dirty="0"/>
          </a:p>
        </p:txBody>
      </p:sp>
      <p:sp>
        <p:nvSpPr>
          <p:cNvPr id="43" name="Shape 40"/>
          <p:cNvSpPr/>
          <p:nvPr/>
        </p:nvSpPr>
        <p:spPr>
          <a:xfrm>
            <a:off x="2971800" y="5257800"/>
            <a:ext cx="3685032" cy="1947672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 w="1397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4" name="Shape 41"/>
          <p:cNvSpPr/>
          <p:nvPr/>
        </p:nvSpPr>
        <p:spPr>
          <a:xfrm>
            <a:off x="2971800" y="5257800"/>
            <a:ext cx="3685032" cy="274320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5" name="Text 42"/>
          <p:cNvSpPr/>
          <p:nvPr/>
        </p:nvSpPr>
        <p:spPr>
          <a:xfrm>
            <a:off x="3063240" y="5303520"/>
            <a:ext cx="3520440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ダイヤモンド・プリンセスの魅力</a:t>
            </a:r>
            <a:endParaRPr lang="en-US" sz="1150" dirty="0"/>
          </a:p>
        </p:txBody>
      </p:sp>
      <p:pic>
        <p:nvPicPr>
          <p:cNvPr id="46" name="Image 1" descr="/mnt/data/inner1_cro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40" y="5605272"/>
            <a:ext cx="749808" cy="475488"/>
          </a:xfrm>
          <a:prstGeom prst="rect">
            <a:avLst/>
          </a:prstGeom>
        </p:spPr>
      </p:pic>
      <p:pic>
        <p:nvPicPr>
          <p:cNvPr id="47" name="Image 2" descr="/mnt/data/inner2_cro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4488" y="5605272"/>
            <a:ext cx="749808" cy="475488"/>
          </a:xfrm>
          <a:prstGeom prst="rect">
            <a:avLst/>
          </a:prstGeom>
        </p:spPr>
      </p:pic>
      <p:pic>
        <p:nvPicPr>
          <p:cNvPr id="48" name="Image 3" descr="/mnt/data/inner3_cro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5736" y="5605272"/>
            <a:ext cx="749808" cy="475488"/>
          </a:xfrm>
          <a:prstGeom prst="rect">
            <a:avLst/>
          </a:prstGeom>
        </p:spPr>
      </p:pic>
      <p:pic>
        <p:nvPicPr>
          <p:cNvPr id="49" name="Image 4" descr="/mnt/data/inner4_cro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6984" y="5605272"/>
            <a:ext cx="749808" cy="475488"/>
          </a:xfrm>
          <a:prstGeom prst="rect">
            <a:avLst/>
          </a:prstGeom>
        </p:spPr>
      </p:pic>
      <p:sp>
        <p:nvSpPr>
          <p:cNvPr id="50" name="Text 43"/>
          <p:cNvSpPr/>
          <p:nvPr/>
        </p:nvSpPr>
        <p:spPr>
          <a:xfrm>
            <a:off x="3154680" y="619963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1" name="Text 44"/>
          <p:cNvSpPr/>
          <p:nvPr/>
        </p:nvSpPr>
        <p:spPr>
          <a:xfrm>
            <a:off x="3364992" y="617220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日本発着だから移動も安心・スムーズ</a:t>
            </a:r>
            <a:endParaRPr lang="en-US" sz="980" dirty="0"/>
          </a:p>
        </p:txBody>
      </p:sp>
      <p:sp>
        <p:nvSpPr>
          <p:cNvPr id="52" name="Text 45"/>
          <p:cNvSpPr/>
          <p:nvPr/>
        </p:nvSpPr>
        <p:spPr>
          <a:xfrm>
            <a:off x="3154680" y="638251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3" name="Text 46"/>
          <p:cNvSpPr/>
          <p:nvPr/>
        </p:nvSpPr>
        <p:spPr>
          <a:xfrm>
            <a:off x="3364992" y="635508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日本語スタッフ乗船で、言葉の心配もありません</a:t>
            </a:r>
            <a:endParaRPr lang="en-US" sz="980" dirty="0"/>
          </a:p>
        </p:txBody>
      </p:sp>
      <p:sp>
        <p:nvSpPr>
          <p:cNvPr id="54" name="Text 47"/>
          <p:cNvSpPr/>
          <p:nvPr/>
        </p:nvSpPr>
        <p:spPr>
          <a:xfrm>
            <a:off x="3154680" y="656539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5" name="Text 48"/>
          <p:cNvSpPr/>
          <p:nvPr/>
        </p:nvSpPr>
        <p:spPr>
          <a:xfrm>
            <a:off x="3364992" y="653796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一流ホテルのような快適な船内空間</a:t>
            </a:r>
            <a:endParaRPr lang="en-US" sz="980" dirty="0"/>
          </a:p>
        </p:txBody>
      </p:sp>
      <p:sp>
        <p:nvSpPr>
          <p:cNvPr id="56" name="Text 49"/>
          <p:cNvSpPr/>
          <p:nvPr/>
        </p:nvSpPr>
        <p:spPr>
          <a:xfrm>
            <a:off x="3154680" y="674827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7" name="Text 50"/>
          <p:cNvSpPr/>
          <p:nvPr/>
        </p:nvSpPr>
        <p:spPr>
          <a:xfrm>
            <a:off x="3364992" y="672084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選べるレストランと美食体験</a:t>
            </a:r>
            <a:endParaRPr lang="en-US" sz="980" dirty="0"/>
          </a:p>
        </p:txBody>
      </p:sp>
      <p:sp>
        <p:nvSpPr>
          <p:cNvPr id="58" name="Text 51"/>
          <p:cNvSpPr/>
          <p:nvPr/>
        </p:nvSpPr>
        <p:spPr>
          <a:xfrm>
            <a:off x="3154680" y="6931152"/>
            <a:ext cx="182880" cy="118872"/>
          </a:xfrm>
          <a:prstGeom prst="rect">
            <a:avLst/>
          </a:prstGeom>
          <a:solidFill>
            <a:srgbClr val="002B5C"/>
          </a:solidFill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1050" dirty="0"/>
          </a:p>
        </p:txBody>
      </p:sp>
      <p:sp>
        <p:nvSpPr>
          <p:cNvPr id="59" name="Text 52"/>
          <p:cNvSpPr/>
          <p:nvPr/>
        </p:nvSpPr>
        <p:spPr>
          <a:xfrm>
            <a:off x="3364992" y="6903720"/>
            <a:ext cx="306324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一度の乗船で複数の寄港地を楽しめます</a:t>
            </a:r>
            <a:endParaRPr lang="en-US" sz="980" dirty="0"/>
          </a:p>
        </p:txBody>
      </p:sp>
      <p:sp>
        <p:nvSpPr>
          <p:cNvPr id="60" name="Text 53"/>
          <p:cNvSpPr/>
          <p:nvPr/>
        </p:nvSpPr>
        <p:spPr>
          <a:xfrm>
            <a:off x="5212080" y="7068312"/>
            <a:ext cx="1344168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550" dirty="0">
                <a:solidFill>
                  <a:srgbClr val="555555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※内容は変更となる場合がございます。</a:t>
            </a:r>
            <a:endParaRPr lang="en-US" sz="550" dirty="0"/>
          </a:p>
        </p:txBody>
      </p:sp>
      <p:sp>
        <p:nvSpPr>
          <p:cNvPr id="61" name="Shape 54"/>
          <p:cNvSpPr/>
          <p:nvPr/>
        </p:nvSpPr>
        <p:spPr>
          <a:xfrm>
            <a:off x="201168" y="7342632"/>
            <a:ext cx="6446520" cy="841248"/>
          </a:xfrm>
          <a:prstGeom prst="roundRect">
            <a:avLst>
              <a:gd name="adj" fmla="val 5435"/>
            </a:avLst>
          </a:prstGeom>
          <a:solidFill>
            <a:srgbClr val="FFFFFF"/>
          </a:solidFill>
          <a:ln w="12700">
            <a:solidFill>
              <a:srgbClr val="D5DCE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2" name="Shape 55"/>
          <p:cNvSpPr/>
          <p:nvPr/>
        </p:nvSpPr>
        <p:spPr>
          <a:xfrm>
            <a:off x="320040" y="7424928"/>
            <a:ext cx="502920" cy="502920"/>
          </a:xfrm>
          <a:prstGeom prst="ellipse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3" name="Text 56"/>
          <p:cNvSpPr/>
          <p:nvPr/>
        </p:nvSpPr>
        <p:spPr>
          <a:xfrm>
            <a:off x="393192" y="7534656"/>
            <a:ext cx="3657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開催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概要</a:t>
            </a:r>
            <a:endParaRPr lang="en-US" sz="1050" dirty="0"/>
          </a:p>
        </p:txBody>
      </p:sp>
      <p:sp>
        <p:nvSpPr>
          <p:cNvPr id="64" name="Shape 57"/>
          <p:cNvSpPr/>
          <p:nvPr/>
        </p:nvSpPr>
        <p:spPr>
          <a:xfrm>
            <a:off x="914400" y="7461504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5" name="Text 58"/>
          <p:cNvSpPr/>
          <p:nvPr/>
        </p:nvSpPr>
        <p:spPr>
          <a:xfrm>
            <a:off x="960120" y="7498080"/>
            <a:ext cx="27432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開催日</a:t>
            </a:r>
            <a:endParaRPr lang="en-US" sz="650" dirty="0"/>
          </a:p>
        </p:txBody>
      </p:sp>
      <p:sp>
        <p:nvSpPr>
          <p:cNvPr id="66" name="Text 59"/>
          <p:cNvSpPr/>
          <p:nvPr/>
        </p:nvSpPr>
        <p:spPr>
          <a:xfrm>
            <a:off x="1353312" y="7434072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2026年 </a:t>
            </a:r>
            <a:r>
              <a:rPr lang="en-US" altLang="ja-JP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</a:t>
            </a:r>
            <a:r>
              <a:rPr 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</a:t>
            </a:r>
            <a:r>
              <a:rPr lang="en-US" altLang="ja-JP" sz="14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26</a:t>
            </a:r>
            <a:r>
              <a:rPr 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日（</a:t>
            </a:r>
            <a:r>
              <a:rPr lang="ja-JP" alt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土</a:t>
            </a:r>
            <a:r>
              <a:rPr lang="en-US" sz="14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sz="1450" dirty="0"/>
          </a:p>
        </p:txBody>
      </p:sp>
      <p:sp>
        <p:nvSpPr>
          <p:cNvPr id="67" name="Shape 60"/>
          <p:cNvSpPr/>
          <p:nvPr/>
        </p:nvSpPr>
        <p:spPr>
          <a:xfrm>
            <a:off x="914400" y="7790688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68" name="Text 61"/>
          <p:cNvSpPr/>
          <p:nvPr/>
        </p:nvSpPr>
        <p:spPr>
          <a:xfrm>
            <a:off x="996696" y="7827264"/>
            <a:ext cx="20116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時間</a:t>
            </a:r>
            <a:endParaRPr lang="en-US" sz="650" dirty="0"/>
          </a:p>
        </p:txBody>
      </p:sp>
      <p:sp>
        <p:nvSpPr>
          <p:cNvPr id="69" name="Text 62"/>
          <p:cNvSpPr/>
          <p:nvPr/>
        </p:nvSpPr>
        <p:spPr>
          <a:xfrm>
            <a:off x="1353312" y="7772400"/>
            <a:ext cx="1252728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altLang="ja-JP" sz="13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11:</a:t>
            </a:r>
            <a:r>
              <a:rPr lang="en-US" altLang="ja-JP" sz="13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en-US" sz="13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～</a:t>
            </a:r>
            <a:r>
              <a:rPr lang="en-US" altLang="ja-JP" sz="135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12:30</a:t>
            </a:r>
            <a:endParaRPr lang="en-US" sz="1350" dirty="0"/>
          </a:p>
        </p:txBody>
      </p:sp>
      <p:sp>
        <p:nvSpPr>
          <p:cNvPr id="70" name="Text 63"/>
          <p:cNvSpPr/>
          <p:nvPr/>
        </p:nvSpPr>
        <p:spPr>
          <a:xfrm>
            <a:off x="2313431" y="7747845"/>
            <a:ext cx="969266" cy="25946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70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</a:t>
            </a:r>
            <a:r>
              <a:rPr lang="en-US" sz="770" dirty="0" err="1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受付開始</a:t>
            </a:r>
            <a:r>
              <a:rPr lang="en-US" sz="770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</a:t>
            </a:r>
            <a:r>
              <a:rPr lang="en-US" sz="770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r>
              <a:rPr lang="en-US" altLang="ja-JP" sz="770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0:45</a:t>
            </a:r>
            <a:r>
              <a:rPr lang="en-US" sz="770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sz="770" dirty="0"/>
          </a:p>
        </p:txBody>
      </p:sp>
      <p:sp>
        <p:nvSpPr>
          <p:cNvPr id="71" name="Shape 64"/>
          <p:cNvSpPr/>
          <p:nvPr/>
        </p:nvSpPr>
        <p:spPr>
          <a:xfrm>
            <a:off x="3310128" y="7406640"/>
            <a:ext cx="0" cy="713232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2" name="Shape 65"/>
          <p:cNvSpPr/>
          <p:nvPr/>
        </p:nvSpPr>
        <p:spPr>
          <a:xfrm>
            <a:off x="3387853" y="7455753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3" name="Text 66"/>
          <p:cNvSpPr/>
          <p:nvPr/>
        </p:nvSpPr>
        <p:spPr>
          <a:xfrm>
            <a:off x="3465576" y="7533477"/>
            <a:ext cx="201168" cy="685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会場</a:t>
            </a:r>
            <a:endParaRPr lang="en-US" sz="650" dirty="0"/>
          </a:p>
        </p:txBody>
      </p:sp>
      <p:sp>
        <p:nvSpPr>
          <p:cNvPr id="74" name="Text 67"/>
          <p:cNvSpPr/>
          <p:nvPr/>
        </p:nvSpPr>
        <p:spPr>
          <a:xfrm>
            <a:off x="3803904" y="7472013"/>
            <a:ext cx="1572768" cy="25357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ja-JP" altLang="en-US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仙台第一生命</a:t>
            </a:r>
            <a:endParaRPr lang="en-US" altLang="ja-JP" sz="105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</a:endParaRPr>
          </a:p>
          <a:p>
            <a:pPr marL="0" indent="0" algn="l">
              <a:buNone/>
            </a:pPr>
            <a:r>
              <a:rPr lang="ja-JP" altLang="en-US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タワービルディング</a:t>
            </a:r>
            <a:r>
              <a:rPr lang="en-US" altLang="ja-JP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11</a:t>
            </a:r>
            <a:r>
              <a:rPr lang="ja-JP" altLang="en-US" sz="105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</a:rPr>
              <a:t>階</a:t>
            </a:r>
            <a:endParaRPr lang="en-US" sz="1050" dirty="0"/>
          </a:p>
        </p:txBody>
      </p:sp>
      <p:sp>
        <p:nvSpPr>
          <p:cNvPr id="75" name="Text 68"/>
          <p:cNvSpPr/>
          <p:nvPr/>
        </p:nvSpPr>
        <p:spPr>
          <a:xfrm>
            <a:off x="3968496" y="7735824"/>
            <a:ext cx="18288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endParaRPr lang="en-US" sz="680" dirty="0"/>
          </a:p>
        </p:txBody>
      </p:sp>
      <p:sp>
        <p:nvSpPr>
          <p:cNvPr id="76" name="Shape 69"/>
          <p:cNvSpPr/>
          <p:nvPr/>
        </p:nvSpPr>
        <p:spPr>
          <a:xfrm>
            <a:off x="5504688" y="7406640"/>
            <a:ext cx="0" cy="713232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7" name="Shape 70"/>
          <p:cNvSpPr/>
          <p:nvPr/>
        </p:nvSpPr>
        <p:spPr>
          <a:xfrm>
            <a:off x="5596128" y="7571232"/>
            <a:ext cx="356616" cy="210312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8" name="Text 71"/>
          <p:cNvSpPr/>
          <p:nvPr/>
        </p:nvSpPr>
        <p:spPr>
          <a:xfrm>
            <a:off x="5678424" y="7607808"/>
            <a:ext cx="20116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定員</a:t>
            </a:r>
            <a:endParaRPr lang="en-US" sz="650" dirty="0"/>
          </a:p>
        </p:txBody>
      </p:sp>
      <p:sp>
        <p:nvSpPr>
          <p:cNvPr id="79" name="Text 72"/>
          <p:cNvSpPr/>
          <p:nvPr/>
        </p:nvSpPr>
        <p:spPr>
          <a:xfrm>
            <a:off x="5971031" y="7589520"/>
            <a:ext cx="5943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25名様</a:t>
            </a:r>
            <a:endParaRPr lang="en-US" sz="1400" dirty="0"/>
          </a:p>
        </p:txBody>
      </p:sp>
      <p:sp>
        <p:nvSpPr>
          <p:cNvPr id="80" name="Text 73"/>
          <p:cNvSpPr/>
          <p:nvPr/>
        </p:nvSpPr>
        <p:spPr>
          <a:xfrm>
            <a:off x="5605272" y="7903464"/>
            <a:ext cx="89611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560" dirty="0">
                <a:solidFill>
                  <a:srgbClr val="3333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※定員になり次第</a:t>
            </a:r>
            <a:endParaRPr lang="en-US" sz="560" dirty="0"/>
          </a:p>
          <a:p>
            <a:pPr marL="0" indent="0" algn="ctr">
              <a:buNone/>
            </a:pPr>
            <a:r>
              <a:rPr lang="en-US" sz="560" dirty="0">
                <a:solidFill>
                  <a:srgbClr val="3333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締め切らせていただきます。</a:t>
            </a:r>
            <a:endParaRPr lang="en-US" sz="560" dirty="0"/>
          </a:p>
        </p:txBody>
      </p:sp>
      <p:sp>
        <p:nvSpPr>
          <p:cNvPr id="81" name="Shape 74"/>
          <p:cNvSpPr/>
          <p:nvPr/>
        </p:nvSpPr>
        <p:spPr>
          <a:xfrm>
            <a:off x="182880" y="8307324"/>
            <a:ext cx="6446520" cy="960120"/>
          </a:xfrm>
          <a:prstGeom prst="roundRect">
            <a:avLst>
              <a:gd name="adj" fmla="val 4762"/>
            </a:avLst>
          </a:prstGeom>
          <a:solidFill>
            <a:srgbClr val="EAF5FF"/>
          </a:solidFill>
          <a:ln w="12700">
            <a:solidFill>
              <a:srgbClr val="D5E7F8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82" name="Image 5" descr="/mnt/data/consult_crop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0" y="8439912"/>
            <a:ext cx="1234440" cy="713232"/>
          </a:xfrm>
          <a:prstGeom prst="rect">
            <a:avLst/>
          </a:prstGeom>
        </p:spPr>
      </p:pic>
      <p:sp>
        <p:nvSpPr>
          <p:cNvPr id="83" name="Text 75"/>
          <p:cNvSpPr/>
          <p:nvPr/>
        </p:nvSpPr>
        <p:spPr>
          <a:xfrm>
            <a:off x="1627632" y="8430768"/>
            <a:ext cx="217627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クルーズが初めての方も大歓迎！</a:t>
            </a:r>
            <a:endParaRPr lang="en-US" sz="1250" dirty="0"/>
          </a:p>
        </p:txBody>
      </p:sp>
      <p:sp>
        <p:nvSpPr>
          <p:cNvPr id="84" name="Text 76"/>
          <p:cNvSpPr/>
          <p:nvPr/>
        </p:nvSpPr>
        <p:spPr>
          <a:xfrm>
            <a:off x="1627632" y="8659368"/>
            <a:ext cx="2011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スタッフが丁寧にご案内いたしますので、</a:t>
            </a:r>
            <a:endParaRPr lang="en-US" sz="820" dirty="0"/>
          </a:p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安心してご参加いただけます。</a:t>
            </a:r>
            <a:endParaRPr lang="en-US" sz="820" dirty="0"/>
          </a:p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2027年の素敵な船旅を、</a:t>
            </a:r>
            <a:endParaRPr lang="en-US" sz="820" dirty="0"/>
          </a:p>
          <a:p>
            <a:pPr marL="0" indent="0" algn="l">
              <a:buNone/>
            </a:pPr>
            <a:r>
              <a:rPr lang="en-US" sz="82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一緒に見つけてみませんか？</a:t>
            </a:r>
            <a:endParaRPr lang="en-US" sz="820" dirty="0"/>
          </a:p>
        </p:txBody>
      </p:sp>
      <p:sp>
        <p:nvSpPr>
          <p:cNvPr id="85" name="Text 77"/>
          <p:cNvSpPr/>
          <p:nvPr/>
        </p:nvSpPr>
        <p:spPr>
          <a:xfrm>
            <a:off x="3703320" y="8385048"/>
            <a:ext cx="237744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こんな方におすすめです</a:t>
            </a:r>
            <a:endParaRPr lang="en-US" sz="850" dirty="0"/>
          </a:p>
        </p:txBody>
      </p:sp>
      <p:sp>
        <p:nvSpPr>
          <p:cNvPr id="86" name="Shape 78"/>
          <p:cNvSpPr/>
          <p:nvPr/>
        </p:nvSpPr>
        <p:spPr>
          <a:xfrm>
            <a:off x="3675888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7" name="Text 79"/>
          <p:cNvSpPr/>
          <p:nvPr/>
        </p:nvSpPr>
        <p:spPr>
          <a:xfrm>
            <a:off x="3776472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♥</a:t>
            </a:r>
            <a:endParaRPr lang="en-US" sz="1300" dirty="0"/>
          </a:p>
        </p:txBody>
      </p:sp>
      <p:sp>
        <p:nvSpPr>
          <p:cNvPr id="88" name="Text 80"/>
          <p:cNvSpPr/>
          <p:nvPr/>
        </p:nvSpPr>
        <p:spPr>
          <a:xfrm>
            <a:off x="3703320" y="8807958"/>
            <a:ext cx="448056" cy="20802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クルーズ旅行に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興味がある</a:t>
            </a:r>
            <a:endParaRPr lang="en-US" sz="500" dirty="0"/>
          </a:p>
        </p:txBody>
      </p:sp>
      <p:sp>
        <p:nvSpPr>
          <p:cNvPr id="89" name="Shape 81"/>
          <p:cNvSpPr/>
          <p:nvPr/>
        </p:nvSpPr>
        <p:spPr>
          <a:xfrm>
            <a:off x="4251960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0" name="Text 82"/>
          <p:cNvSpPr/>
          <p:nvPr/>
        </p:nvSpPr>
        <p:spPr>
          <a:xfrm>
            <a:off x="4352544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▮</a:t>
            </a:r>
            <a:endParaRPr lang="en-US" sz="1300" dirty="0"/>
          </a:p>
        </p:txBody>
      </p:sp>
      <p:sp>
        <p:nvSpPr>
          <p:cNvPr id="91" name="Text 83"/>
          <p:cNvSpPr/>
          <p:nvPr/>
        </p:nvSpPr>
        <p:spPr>
          <a:xfrm>
            <a:off x="4279392" y="8807958"/>
            <a:ext cx="420624" cy="1965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退職後の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ご旅行を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計画している</a:t>
            </a:r>
            <a:endParaRPr lang="en-US" sz="500" dirty="0"/>
          </a:p>
        </p:txBody>
      </p:sp>
      <p:sp>
        <p:nvSpPr>
          <p:cNvPr id="92" name="Shape 84"/>
          <p:cNvSpPr/>
          <p:nvPr/>
        </p:nvSpPr>
        <p:spPr>
          <a:xfrm>
            <a:off x="4828032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3" name="Text 85"/>
          <p:cNvSpPr/>
          <p:nvPr/>
        </p:nvSpPr>
        <p:spPr>
          <a:xfrm>
            <a:off x="4928616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✈</a:t>
            </a:r>
            <a:endParaRPr lang="en-US" sz="1300" dirty="0"/>
          </a:p>
        </p:txBody>
      </p:sp>
      <p:sp>
        <p:nvSpPr>
          <p:cNvPr id="94" name="Text 86"/>
          <p:cNvSpPr/>
          <p:nvPr/>
        </p:nvSpPr>
        <p:spPr>
          <a:xfrm>
            <a:off x="4855464" y="8807957"/>
            <a:ext cx="420624" cy="24866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飛行機を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使わず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ゆったり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旅したい</a:t>
            </a:r>
            <a:endParaRPr lang="en-US" sz="500" dirty="0"/>
          </a:p>
        </p:txBody>
      </p:sp>
      <p:sp>
        <p:nvSpPr>
          <p:cNvPr id="95" name="Shape 87"/>
          <p:cNvSpPr/>
          <p:nvPr/>
        </p:nvSpPr>
        <p:spPr>
          <a:xfrm>
            <a:off x="5404104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6" name="Text 88"/>
          <p:cNvSpPr/>
          <p:nvPr/>
        </p:nvSpPr>
        <p:spPr>
          <a:xfrm>
            <a:off x="5504688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□</a:t>
            </a:r>
            <a:endParaRPr lang="en-US" sz="1300" dirty="0"/>
          </a:p>
        </p:txBody>
      </p:sp>
      <p:sp>
        <p:nvSpPr>
          <p:cNvPr id="97" name="Text 89"/>
          <p:cNvSpPr/>
          <p:nvPr/>
        </p:nvSpPr>
        <p:spPr>
          <a:xfrm>
            <a:off x="5431536" y="8794242"/>
            <a:ext cx="420624" cy="26001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2027</a:t>
            </a:r>
            <a:r>
              <a:rPr lang="en-US" sz="500" b="1" dirty="0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年の</a:t>
            </a: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旅行計画を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早めに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立てたい</a:t>
            </a:r>
            <a:endParaRPr lang="en-US" sz="500" dirty="0"/>
          </a:p>
        </p:txBody>
      </p:sp>
      <p:sp>
        <p:nvSpPr>
          <p:cNvPr id="98" name="Shape 90"/>
          <p:cNvSpPr/>
          <p:nvPr/>
        </p:nvSpPr>
        <p:spPr>
          <a:xfrm>
            <a:off x="5980176" y="8595360"/>
            <a:ext cx="475488" cy="502920"/>
          </a:xfrm>
          <a:prstGeom prst="roundRect">
            <a:avLst>
              <a:gd name="adj" fmla="val 9615"/>
            </a:avLst>
          </a:prstGeom>
          <a:solidFill>
            <a:srgbClr val="FFFFFF"/>
          </a:solidFill>
          <a:ln w="12700">
            <a:solidFill>
              <a:srgbClr val="D7E8F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9" name="Text 91"/>
          <p:cNvSpPr/>
          <p:nvPr/>
        </p:nvSpPr>
        <p:spPr>
          <a:xfrm>
            <a:off x="6080760" y="8641080"/>
            <a:ext cx="27432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00" dirty="0"/>
          </a:p>
        </p:txBody>
      </p:sp>
      <p:sp>
        <p:nvSpPr>
          <p:cNvPr id="100" name="Text 92"/>
          <p:cNvSpPr/>
          <p:nvPr/>
        </p:nvSpPr>
        <p:spPr>
          <a:xfrm>
            <a:off x="6007608" y="8786291"/>
            <a:ext cx="420624" cy="27033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クルーズが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初めてで</a:t>
            </a:r>
            <a:endParaRPr lang="en-US" sz="500" dirty="0"/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不安を解消</a:t>
            </a:r>
            <a:endParaRPr lang="en-US" sz="500" b="1" dirty="0" smtClean="0">
              <a:solidFill>
                <a:srgbClr val="111111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500" b="1" dirty="0" err="1" smtClean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したい</a:t>
            </a:r>
            <a:endParaRPr lang="en-US" sz="500" dirty="0"/>
          </a:p>
        </p:txBody>
      </p:sp>
      <p:sp>
        <p:nvSpPr>
          <p:cNvPr id="101" name="Shape 93"/>
          <p:cNvSpPr/>
          <p:nvPr/>
        </p:nvSpPr>
        <p:spPr>
          <a:xfrm>
            <a:off x="91440" y="9388602"/>
            <a:ext cx="6675120" cy="792656"/>
          </a:xfrm>
          <a:prstGeom prst="rect">
            <a:avLst/>
          </a:prstGeom>
          <a:solidFill>
            <a:srgbClr val="002B5C"/>
          </a:solidFill>
          <a:ln w="12700">
            <a:solidFill>
              <a:srgbClr val="002B5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2" name="Shape 94"/>
          <p:cNvSpPr/>
          <p:nvPr/>
        </p:nvSpPr>
        <p:spPr>
          <a:xfrm>
            <a:off x="219456" y="9528048"/>
            <a:ext cx="1005840" cy="365760"/>
          </a:xfrm>
          <a:prstGeom prst="roundRect">
            <a:avLst>
              <a:gd name="adj" fmla="val 7500"/>
            </a:avLst>
          </a:prstGeom>
          <a:solidFill>
            <a:srgbClr val="002B5C"/>
          </a:solidFill>
          <a:ln w="12700">
            <a:solidFill>
              <a:srgbClr val="E6B80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" name="Text 95"/>
          <p:cNvSpPr/>
          <p:nvPr/>
        </p:nvSpPr>
        <p:spPr>
          <a:xfrm>
            <a:off x="301752" y="9592056"/>
            <a:ext cx="8229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お申込み・</a:t>
            </a:r>
            <a:endParaRPr lang="en-US" sz="930" dirty="0"/>
          </a:p>
          <a:p>
            <a:pPr marL="0" indent="0" algn="ctr">
              <a:buNone/>
            </a:pPr>
            <a:r>
              <a:rPr lang="en-US" sz="930" b="1" dirty="0">
                <a:solidFill>
                  <a:srgbClr val="FFD96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お問い合わせ</a:t>
            </a:r>
            <a:endParaRPr lang="en-US" sz="930" dirty="0"/>
          </a:p>
        </p:txBody>
      </p:sp>
      <p:sp>
        <p:nvSpPr>
          <p:cNvPr id="104" name="Text 96"/>
          <p:cNvSpPr/>
          <p:nvPr/>
        </p:nvSpPr>
        <p:spPr>
          <a:xfrm>
            <a:off x="1353312" y="9500616"/>
            <a:ext cx="246888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2300" b="1" dirty="0" err="1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JTB</a:t>
            </a:r>
            <a:r>
              <a:rPr lang="en-US" sz="2300" b="1" dirty="0" err="1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トラベルゲート仙台</a:t>
            </a:r>
            <a:r>
              <a:rPr lang="ja-JP" altLang="en-US" sz="19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</a:rPr>
              <a:t>クルーズプラザ</a:t>
            </a:r>
            <a:endParaRPr lang="en-US" sz="1900" dirty="0"/>
          </a:p>
        </p:txBody>
      </p:sp>
      <p:sp>
        <p:nvSpPr>
          <p:cNvPr id="105" name="Text 97"/>
          <p:cNvSpPr/>
          <p:nvPr/>
        </p:nvSpPr>
        <p:spPr>
          <a:xfrm>
            <a:off x="1353312" y="9784080"/>
            <a:ext cx="2377440" cy="210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☎ </a:t>
            </a:r>
            <a:r>
              <a:rPr lang="en-US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022-</a:t>
            </a:r>
            <a:r>
              <a:rPr lang="en-US" altLang="ja-JP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208</a:t>
            </a:r>
            <a:r>
              <a:rPr lang="en-US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-</a:t>
            </a:r>
            <a:r>
              <a:rPr lang="en-US" altLang="ja-JP" sz="210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5888</a:t>
            </a:r>
            <a:endParaRPr lang="en-US" sz="2100" dirty="0"/>
          </a:p>
        </p:txBody>
      </p:sp>
      <p:sp>
        <p:nvSpPr>
          <p:cNvPr id="106" name="Text 98"/>
          <p:cNvSpPr/>
          <p:nvPr/>
        </p:nvSpPr>
        <p:spPr>
          <a:xfrm>
            <a:off x="1371600" y="10012680"/>
            <a:ext cx="246888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710" b="1" dirty="0" err="1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営業時間</a:t>
            </a:r>
            <a:r>
              <a:rPr lang="en-US" sz="71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 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平日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～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18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土日祝日：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～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17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：</a:t>
            </a:r>
            <a:r>
              <a:rPr lang="en-US" altLang="ja-JP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00</a:t>
            </a:r>
            <a:r>
              <a:rPr lang="ja-JP" altLang="en-US" sz="710" b="1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定休日火曜日</a:t>
            </a:r>
            <a:endParaRPr lang="en-US" sz="710" dirty="0"/>
          </a:p>
        </p:txBody>
      </p:sp>
      <p:sp>
        <p:nvSpPr>
          <p:cNvPr id="107" name="Shape 99"/>
          <p:cNvSpPr/>
          <p:nvPr/>
        </p:nvSpPr>
        <p:spPr>
          <a:xfrm>
            <a:off x="3854704" y="9554387"/>
            <a:ext cx="1097280" cy="393192"/>
          </a:xfrm>
          <a:prstGeom prst="roundRect">
            <a:avLst>
              <a:gd name="adj" fmla="val 6977"/>
            </a:avLst>
          </a:prstGeom>
          <a:solidFill>
            <a:srgbClr val="FFF9DD"/>
          </a:solidFill>
          <a:ln w="12700">
            <a:solidFill>
              <a:srgbClr val="FFF9DD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8" name="Text 100"/>
          <p:cNvSpPr/>
          <p:nvPr/>
        </p:nvSpPr>
        <p:spPr>
          <a:xfrm>
            <a:off x="3954780" y="9582912"/>
            <a:ext cx="868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右記二次元コードより</a:t>
            </a:r>
            <a:endParaRPr lang="en-US" sz="760" dirty="0"/>
          </a:p>
          <a:p>
            <a:pPr marL="0" indent="0" algn="ctr">
              <a:buNone/>
            </a:pPr>
            <a:r>
              <a:rPr lang="en-US" sz="760" b="1" dirty="0">
                <a:solidFill>
                  <a:srgbClr val="111111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お申込みください。 ▶</a:t>
            </a:r>
            <a:endParaRPr lang="en-US" sz="760" dirty="0"/>
          </a:p>
        </p:txBody>
      </p:sp>
      <p:sp>
        <p:nvSpPr>
          <p:cNvPr id="109" name="Shape 101"/>
          <p:cNvSpPr/>
          <p:nvPr/>
        </p:nvSpPr>
        <p:spPr>
          <a:xfrm>
            <a:off x="5029200" y="9482328"/>
            <a:ext cx="576072" cy="5760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" name="Text 102"/>
          <p:cNvSpPr/>
          <p:nvPr/>
        </p:nvSpPr>
        <p:spPr>
          <a:xfrm>
            <a:off x="5029200" y="9674352"/>
            <a:ext cx="3474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0000" lnSpcReduction="20000"/>
          </a:bodyPr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11" name="Shape 103"/>
          <p:cNvSpPr/>
          <p:nvPr/>
        </p:nvSpPr>
        <p:spPr>
          <a:xfrm>
            <a:off x="5669280" y="9482328"/>
            <a:ext cx="84124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2" name="Text 104"/>
          <p:cNvSpPr/>
          <p:nvPr/>
        </p:nvSpPr>
        <p:spPr>
          <a:xfrm>
            <a:off x="5779008" y="9582912"/>
            <a:ext cx="5943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C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JTB</a:t>
            </a:r>
            <a:endParaRPr lang="en-US" sz="2400" dirty="0"/>
          </a:p>
        </p:txBody>
      </p:sp>
      <p:sp>
        <p:nvSpPr>
          <p:cNvPr id="113" name="Text 105"/>
          <p:cNvSpPr/>
          <p:nvPr/>
        </p:nvSpPr>
        <p:spPr>
          <a:xfrm>
            <a:off x="5833872" y="9857232"/>
            <a:ext cx="502920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PRINCESS</a:t>
            </a:r>
            <a:endParaRPr lang="en-US" sz="650" dirty="0"/>
          </a:p>
          <a:p>
            <a:pPr marL="0" indent="0" algn="ctr">
              <a:buNone/>
            </a:pPr>
            <a:r>
              <a:rPr lang="en-US" sz="650" b="1" dirty="0">
                <a:solidFill>
                  <a:srgbClr val="002B5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CRUISES</a:t>
            </a:r>
            <a:endParaRPr lang="en-US" sz="650" dirty="0"/>
          </a:p>
        </p:txBody>
      </p:sp>
      <p:sp>
        <p:nvSpPr>
          <p:cNvPr id="114" name="Text 106"/>
          <p:cNvSpPr/>
          <p:nvPr/>
        </p:nvSpPr>
        <p:spPr>
          <a:xfrm>
            <a:off x="146304" y="10108712"/>
            <a:ext cx="6537960" cy="8624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30" dirty="0" smtClean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</a:t>
            </a:r>
            <a:r>
              <a:rPr lang="en-US" sz="53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詳しくは店頭スタッフまでお問い合わせください。※写真はすべてイメージです。</a:t>
            </a:r>
            <a:endParaRPr lang="en-US" sz="530" dirty="0"/>
          </a:p>
        </p:txBody>
      </p:sp>
      <p:pic>
        <p:nvPicPr>
          <p:cNvPr id="115" name="図 1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525" y="1680026"/>
            <a:ext cx="4781623" cy="1495411"/>
          </a:xfrm>
          <a:prstGeom prst="rect">
            <a:avLst/>
          </a:prstGeom>
        </p:spPr>
      </p:pic>
      <p:sp>
        <p:nvSpPr>
          <p:cNvPr id="116" name="テキスト ボックス 115"/>
          <p:cNvSpPr txBox="1"/>
          <p:nvPr/>
        </p:nvSpPr>
        <p:spPr>
          <a:xfrm>
            <a:off x="3337560" y="7807883"/>
            <a:ext cx="2034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b="1" dirty="0" smtClean="0">
                <a:latin typeface="+mj-lt"/>
              </a:rPr>
              <a:t>仙台市</a:t>
            </a:r>
            <a:r>
              <a:rPr lang="ja-JP" altLang="en-US" sz="900" b="1" dirty="0">
                <a:latin typeface="+mj-lt"/>
              </a:rPr>
              <a:t>青葉区一番町</a:t>
            </a:r>
            <a:r>
              <a:rPr lang="en-US" altLang="ja-JP" sz="900" b="1" dirty="0" smtClean="0">
                <a:latin typeface="+mj-lt"/>
              </a:rPr>
              <a:t>4-6-1</a:t>
            </a:r>
          </a:p>
          <a:p>
            <a:r>
              <a:rPr lang="ja-JP" altLang="en-US" sz="900" b="1" dirty="0" smtClean="0">
                <a:latin typeface="+mj-lt"/>
              </a:rPr>
              <a:t>仙台第一生命タワービルディング</a:t>
            </a:r>
            <a:endParaRPr lang="ja-JP" altLang="en-US" sz="900" b="1" dirty="0">
              <a:latin typeface="+mj-lt"/>
            </a:endParaRPr>
          </a:p>
          <a:p>
            <a:endParaRPr kumimoji="1" lang="ja-JP" altLang="en-US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029" y="9492725"/>
            <a:ext cx="519955" cy="519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Yu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Yu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269</Words>
  <Application>Microsoft Office PowerPoint</Application>
  <PresentationFormat>35mm スライド</PresentationFormat>
  <Paragraphs>109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</vt:lpstr>
      <vt:lpstr>Yu Gothic</vt:lpstr>
      <vt:lpstr>Arial</vt:lpstr>
      <vt:lpstr>Office Theme</vt:lpstr>
      <vt:lpstr>PowerPoint プレゼンテーション</vt:lpstr>
    </vt:vector>
  </TitlesOfParts>
  <Company>JTB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ダイヤモンド・プリンセス 2027年クルーズ説明会広告 編集用</dc:title>
  <dc:subject>ダイヤモンド・プリンセス 2027年クルーズ説明会広告 編集用</dc:subject>
  <dc:creator>千田 陽子(JTB)</dc:creator>
  <cp:lastModifiedBy>トラベルゲート仙台(JTB)</cp:lastModifiedBy>
  <cp:revision>12</cp:revision>
  <cp:lastPrinted>2026-08-16T11:56:41Z</cp:lastPrinted>
  <dcterms:created xsi:type="dcterms:W3CDTF">2026-08-03T00:52:55Z</dcterms:created>
  <dcterms:modified xsi:type="dcterms:W3CDTF">2026-08-18T11:18:25Z</dcterms:modified>
</cp:coreProperties>
</file>