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5282C6-E5A8-4566-9F6B-A4A64B60B61E}" v="43" dt="2025-06-19T04:17:19.2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66" d="100"/>
          <a:sy n="66" d="100"/>
        </p:scale>
        <p:origin x="2261" y="38"/>
      </p:cViewPr>
      <p:guideLst>
        <p:guide orient="horz" pos="28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相場 曜子(JTB)" userId="xsLyG/W5h1drIGycM4QYiuH4a4VQt94yWLZPjP0LHaI=" providerId="None" clId="Web-{570345E2-DB24-493F-80F5-BA77E52DBBE2}"/>
    <pc:docChg chg="modSld">
      <pc:chgData name="相場 曜子(JTB)" userId="xsLyG/W5h1drIGycM4QYiuH4a4VQt94yWLZPjP0LHaI=" providerId="None" clId="Web-{570345E2-DB24-493F-80F5-BA77E52DBBE2}" dt="2024-10-31T11:08:12.951" v="5" actId="20577"/>
      <pc:docMkLst>
        <pc:docMk/>
      </pc:docMkLst>
      <pc:sldChg chg="modSp">
        <pc:chgData name="相場 曜子(JTB)" userId="xsLyG/W5h1drIGycM4QYiuH4a4VQt94yWLZPjP0LHaI=" providerId="None" clId="Web-{570345E2-DB24-493F-80F5-BA77E52DBBE2}" dt="2024-10-31T11:08:12.951" v="5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570345E2-DB24-493F-80F5-BA77E52DBBE2}" dt="2024-10-31T11:08:12.951" v="5" actId="20577"/>
          <ac:spMkLst>
            <pc:docMk/>
            <pc:sldMk cId="0" sldId="256"/>
            <ac:spMk id="10" creationId="{00000000-0000-0000-0000-000000000000}"/>
          </ac:spMkLst>
        </pc:spChg>
      </pc:sldChg>
    </pc:docChg>
  </pc:docChgLst>
  <pc:docChgLst>
    <pc:chgData name="相場 曜子(JTB)" userId="xsLyG/W5h1drIGycM4QYiuH4a4VQt94yWLZPjP0LHaI=" providerId="None" clId="Web-{4B627E7E-A18E-45F9-9292-166E35F380D6}"/>
    <pc:docChg chg="modSld">
      <pc:chgData name="相場 曜子(JTB)" userId="xsLyG/W5h1drIGycM4QYiuH4a4VQt94yWLZPjP0LHaI=" providerId="None" clId="Web-{4B627E7E-A18E-45F9-9292-166E35F380D6}" dt="2024-10-29T13:08:44.535" v="30" actId="20577"/>
      <pc:docMkLst>
        <pc:docMk/>
      </pc:docMkLst>
      <pc:sldChg chg="modSp">
        <pc:chgData name="相場 曜子(JTB)" userId="xsLyG/W5h1drIGycM4QYiuH4a4VQt94yWLZPjP0LHaI=" providerId="None" clId="Web-{4B627E7E-A18E-45F9-9292-166E35F380D6}" dt="2024-10-29T13:08:44.535" v="30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4B627E7E-A18E-45F9-9292-166E35F380D6}" dt="2024-10-29T13:08:44.535" v="30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  <pc:docChgLst>
    <pc:chgData name="相場 曜子(JTB)" userId="xsLyG/W5h1drIGycM4QYiuH4a4VQt94yWLZPjP0LHaI=" providerId="None" clId="Web-{825282C6-E5A8-4566-9F6B-A4A64B60B61E}"/>
    <pc:docChg chg="modSld">
      <pc:chgData name="相場 曜子(JTB)" userId="xsLyG/W5h1drIGycM4QYiuH4a4VQt94yWLZPjP0LHaI=" providerId="None" clId="Web-{825282C6-E5A8-4566-9F6B-A4A64B60B61E}" dt="2025-06-19T04:17:19.257" v="26" actId="20577"/>
      <pc:docMkLst>
        <pc:docMk/>
      </pc:docMkLst>
      <pc:sldChg chg="modSp">
        <pc:chgData name="相場 曜子(JTB)" userId="xsLyG/W5h1drIGycM4QYiuH4a4VQt94yWLZPjP0LHaI=" providerId="None" clId="Web-{825282C6-E5A8-4566-9F6B-A4A64B60B61E}" dt="2025-06-19T04:17:19.257" v="26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825282C6-E5A8-4566-9F6B-A4A64B60B61E}" dt="2025-06-19T04:16:59.788" v="19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相場 曜子(JTB)" userId="xsLyG/W5h1drIGycM4QYiuH4a4VQt94yWLZPjP0LHaI=" providerId="None" clId="Web-{825282C6-E5A8-4566-9F6B-A4A64B60B61E}" dt="2025-06-19T04:17:19.257" v="26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8964003"/>
            <a:ext cx="7559992" cy="172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13"/>
            <a:ext cx="7559992" cy="354440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3546005"/>
            <a:ext cx="7559992" cy="541799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3544417"/>
            <a:ext cx="7560309" cy="5418455"/>
          </a:xfrm>
          <a:custGeom>
            <a:avLst/>
            <a:gdLst/>
            <a:ahLst/>
            <a:cxnLst/>
            <a:rect l="l" t="t" r="r" b="b"/>
            <a:pathLst>
              <a:path w="7560309" h="5418455">
                <a:moveTo>
                  <a:pt x="0" y="0"/>
                </a:moveTo>
                <a:lnTo>
                  <a:pt x="7560005" y="0"/>
                </a:lnTo>
                <a:lnTo>
                  <a:pt x="7560005" y="5417997"/>
                </a:lnTo>
                <a:lnTo>
                  <a:pt x="0" y="5417997"/>
                </a:lnTo>
                <a:lnTo>
                  <a:pt x="0" y="0"/>
                </a:lnTo>
                <a:close/>
              </a:path>
            </a:pathLst>
          </a:custGeom>
          <a:solidFill>
            <a:srgbClr val="FAA633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7559992" cy="35443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836" y="1033802"/>
            <a:ext cx="6679565" cy="2197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雲 18"/>
          <p:cNvSpPr/>
          <p:nvPr/>
        </p:nvSpPr>
        <p:spPr>
          <a:xfrm rot="307640">
            <a:off x="196417" y="67715"/>
            <a:ext cx="2640351" cy="980999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object 2"/>
          <p:cNvSpPr txBox="1"/>
          <p:nvPr/>
        </p:nvSpPr>
        <p:spPr>
          <a:xfrm>
            <a:off x="819927" y="3569757"/>
            <a:ext cx="3306679" cy="5488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５</a:t>
            </a: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/１～７</a:t>
            </a:r>
            <a:r>
              <a:rPr lang="en-US" altLang="ja-JP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/</a:t>
            </a: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３１お申込</a:t>
            </a: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限定！　</a:t>
            </a:r>
            <a:endParaRPr lang="en-US" altLang="ja-JP" sz="1700" b="1" dirty="0">
              <a:solidFill>
                <a:srgbClr val="F26522"/>
              </a:solidFill>
              <a:latin typeface="BIZ UDPゴシック" panose="020B0400000000000000" pitchFamily="50" charset="-128"/>
              <a:ea typeface="BIZ UDPゴシック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客室グレードアップキャンペーン</a:t>
            </a: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★</a:t>
            </a:r>
            <a:endParaRPr sz="17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1624" y="4149191"/>
            <a:ext cx="2980426" cy="45719"/>
          </a:xfrm>
          <a:custGeom>
            <a:avLst/>
            <a:gdLst/>
            <a:ahLst/>
            <a:cxnLst/>
            <a:rect l="l" t="t" r="r" b="b"/>
            <a:pathLst>
              <a:path w="3312160">
                <a:moveTo>
                  <a:pt x="0" y="0"/>
                </a:moveTo>
                <a:lnTo>
                  <a:pt x="3311994" y="0"/>
                </a:lnTo>
              </a:path>
            </a:pathLst>
          </a:custGeom>
          <a:ln w="17995">
            <a:solidFill>
              <a:srgbClr val="F99D1C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34930" y="401844"/>
            <a:ext cx="945515" cy="560070"/>
          </a:xfrm>
          <a:custGeom>
            <a:avLst/>
            <a:gdLst/>
            <a:ahLst/>
            <a:cxnLst/>
            <a:rect l="l" t="t" r="r" b="b"/>
            <a:pathLst>
              <a:path w="945515" h="560069">
                <a:moveTo>
                  <a:pt x="346468" y="116839"/>
                </a:moveTo>
                <a:lnTo>
                  <a:pt x="282659" y="147888"/>
                </a:lnTo>
                <a:lnTo>
                  <a:pt x="230606" y="174422"/>
                </a:lnTo>
                <a:lnTo>
                  <a:pt x="187350" y="198539"/>
                </a:lnTo>
                <a:lnTo>
                  <a:pt x="159689" y="308851"/>
                </a:lnTo>
                <a:lnTo>
                  <a:pt x="144304" y="350200"/>
                </a:lnTo>
                <a:lnTo>
                  <a:pt x="118789" y="386626"/>
                </a:lnTo>
                <a:lnTo>
                  <a:pt x="82301" y="412992"/>
                </a:lnTo>
                <a:lnTo>
                  <a:pt x="33997" y="424167"/>
                </a:lnTo>
                <a:lnTo>
                  <a:pt x="0" y="559663"/>
                </a:lnTo>
                <a:lnTo>
                  <a:pt x="46434" y="553880"/>
                </a:lnTo>
                <a:lnTo>
                  <a:pt x="122681" y="532714"/>
                </a:lnTo>
                <a:lnTo>
                  <a:pt x="169331" y="509011"/>
                </a:lnTo>
                <a:lnTo>
                  <a:pt x="210374" y="478570"/>
                </a:lnTo>
                <a:lnTo>
                  <a:pt x="244813" y="440925"/>
                </a:lnTo>
                <a:lnTo>
                  <a:pt x="271647" y="395608"/>
                </a:lnTo>
                <a:lnTo>
                  <a:pt x="289877" y="342150"/>
                </a:lnTo>
                <a:lnTo>
                  <a:pt x="346468" y="116839"/>
                </a:lnTo>
                <a:close/>
              </a:path>
              <a:path w="945515" h="560069">
                <a:moveTo>
                  <a:pt x="559190" y="200990"/>
                </a:moveTo>
                <a:lnTo>
                  <a:pt x="431876" y="200990"/>
                </a:lnTo>
                <a:lnTo>
                  <a:pt x="364083" y="471284"/>
                </a:lnTo>
                <a:lnTo>
                  <a:pt x="491312" y="471284"/>
                </a:lnTo>
                <a:lnTo>
                  <a:pt x="559190" y="200990"/>
                </a:lnTo>
                <a:close/>
              </a:path>
              <a:path w="945515" h="560069">
                <a:moveTo>
                  <a:pt x="786681" y="110072"/>
                </a:moveTo>
                <a:lnTo>
                  <a:pt x="653516" y="155981"/>
                </a:lnTo>
                <a:lnTo>
                  <a:pt x="574268" y="471284"/>
                </a:lnTo>
                <a:lnTo>
                  <a:pt x="740879" y="471284"/>
                </a:lnTo>
                <a:lnTo>
                  <a:pt x="789293" y="466687"/>
                </a:lnTo>
                <a:lnTo>
                  <a:pt x="839585" y="450200"/>
                </a:lnTo>
                <a:lnTo>
                  <a:pt x="875826" y="424722"/>
                </a:lnTo>
                <a:lnTo>
                  <a:pt x="903262" y="390124"/>
                </a:lnTo>
                <a:lnTo>
                  <a:pt x="909337" y="374078"/>
                </a:lnTo>
                <a:lnTo>
                  <a:pt x="721105" y="374078"/>
                </a:lnTo>
                <a:lnTo>
                  <a:pt x="787279" y="110261"/>
                </a:lnTo>
                <a:lnTo>
                  <a:pt x="786681" y="110072"/>
                </a:lnTo>
                <a:close/>
              </a:path>
              <a:path w="945515" h="560069">
                <a:moveTo>
                  <a:pt x="939374" y="109829"/>
                </a:moveTo>
                <a:lnTo>
                  <a:pt x="787387" y="109829"/>
                </a:lnTo>
                <a:lnTo>
                  <a:pt x="787279" y="110261"/>
                </a:lnTo>
                <a:lnTo>
                  <a:pt x="802021" y="114904"/>
                </a:lnTo>
                <a:lnTo>
                  <a:pt x="823506" y="141744"/>
                </a:lnTo>
                <a:lnTo>
                  <a:pt x="820798" y="177007"/>
                </a:lnTo>
                <a:lnTo>
                  <a:pt x="799558" y="207622"/>
                </a:lnTo>
                <a:lnTo>
                  <a:pt x="774487" y="229527"/>
                </a:lnTo>
                <a:lnTo>
                  <a:pt x="760285" y="238658"/>
                </a:lnTo>
                <a:lnTo>
                  <a:pt x="775617" y="247738"/>
                </a:lnTo>
                <a:lnTo>
                  <a:pt x="788169" y="260638"/>
                </a:lnTo>
                <a:lnTo>
                  <a:pt x="797124" y="278163"/>
                </a:lnTo>
                <a:lnTo>
                  <a:pt x="801662" y="301117"/>
                </a:lnTo>
                <a:lnTo>
                  <a:pt x="797240" y="327008"/>
                </a:lnTo>
                <a:lnTo>
                  <a:pt x="781100" y="350313"/>
                </a:lnTo>
                <a:lnTo>
                  <a:pt x="755102" y="367260"/>
                </a:lnTo>
                <a:lnTo>
                  <a:pt x="721105" y="374078"/>
                </a:lnTo>
                <a:lnTo>
                  <a:pt x="909337" y="374078"/>
                </a:lnTo>
                <a:lnTo>
                  <a:pt x="919327" y="347687"/>
                </a:lnTo>
                <a:lnTo>
                  <a:pt x="919792" y="318649"/>
                </a:lnTo>
                <a:lnTo>
                  <a:pt x="912148" y="291606"/>
                </a:lnTo>
                <a:lnTo>
                  <a:pt x="898271" y="267108"/>
                </a:lnTo>
                <a:lnTo>
                  <a:pt x="880033" y="245706"/>
                </a:lnTo>
                <a:lnTo>
                  <a:pt x="912021" y="221484"/>
                </a:lnTo>
                <a:lnTo>
                  <a:pt x="935416" y="187571"/>
                </a:lnTo>
                <a:lnTo>
                  <a:pt x="945350" y="145178"/>
                </a:lnTo>
                <a:lnTo>
                  <a:pt x="939374" y="109829"/>
                </a:lnTo>
                <a:close/>
              </a:path>
              <a:path w="945515" h="560069">
                <a:moveTo>
                  <a:pt x="744213" y="817"/>
                </a:moveTo>
                <a:lnTo>
                  <a:pt x="676833" y="7340"/>
                </a:lnTo>
                <a:lnTo>
                  <a:pt x="628019" y="17569"/>
                </a:lnTo>
                <a:lnTo>
                  <a:pt x="575172" y="32151"/>
                </a:lnTo>
                <a:lnTo>
                  <a:pt x="521557" y="49352"/>
                </a:lnTo>
                <a:lnTo>
                  <a:pt x="470439" y="67434"/>
                </a:lnTo>
                <a:lnTo>
                  <a:pt x="425083" y="84662"/>
                </a:lnTo>
                <a:lnTo>
                  <a:pt x="388755" y="99301"/>
                </a:lnTo>
                <a:lnTo>
                  <a:pt x="330720" y="246113"/>
                </a:lnTo>
                <a:lnTo>
                  <a:pt x="415390" y="207960"/>
                </a:lnTo>
                <a:lnTo>
                  <a:pt x="431876" y="200990"/>
                </a:lnTo>
                <a:lnTo>
                  <a:pt x="559190" y="200990"/>
                </a:lnTo>
                <a:lnTo>
                  <a:pt x="572744" y="147015"/>
                </a:lnTo>
                <a:lnTo>
                  <a:pt x="595735" y="138396"/>
                </a:lnTo>
                <a:lnTo>
                  <a:pt x="661971" y="118116"/>
                </a:lnTo>
                <a:lnTo>
                  <a:pt x="727535" y="104206"/>
                </a:lnTo>
                <a:lnTo>
                  <a:pt x="938382" y="103960"/>
                </a:lnTo>
                <a:lnTo>
                  <a:pt x="936955" y="95516"/>
                </a:lnTo>
                <a:lnTo>
                  <a:pt x="918783" y="62870"/>
                </a:lnTo>
                <a:lnTo>
                  <a:pt x="890076" y="36097"/>
                </a:lnTo>
                <a:lnTo>
                  <a:pt x="851180" y="16176"/>
                </a:lnTo>
                <a:lnTo>
                  <a:pt x="802444" y="4089"/>
                </a:lnTo>
                <a:lnTo>
                  <a:pt x="744213" y="817"/>
                </a:lnTo>
                <a:close/>
              </a:path>
              <a:path w="945515" h="560069">
                <a:moveTo>
                  <a:pt x="375818" y="0"/>
                </a:moveTo>
                <a:lnTo>
                  <a:pt x="237134" y="0"/>
                </a:lnTo>
                <a:lnTo>
                  <a:pt x="191439" y="182118"/>
                </a:lnTo>
                <a:lnTo>
                  <a:pt x="229873" y="161697"/>
                </a:lnTo>
                <a:lnTo>
                  <a:pt x="270503" y="140752"/>
                </a:lnTo>
                <a:lnTo>
                  <a:pt x="350481" y="100749"/>
                </a:lnTo>
                <a:lnTo>
                  <a:pt x="375818" y="0"/>
                </a:lnTo>
                <a:close/>
              </a:path>
              <a:path w="945515" h="560069">
                <a:moveTo>
                  <a:pt x="787387" y="109829"/>
                </a:moveTo>
                <a:lnTo>
                  <a:pt x="786681" y="110072"/>
                </a:lnTo>
                <a:lnTo>
                  <a:pt x="787279" y="110261"/>
                </a:lnTo>
                <a:lnTo>
                  <a:pt x="787387" y="109829"/>
                </a:lnTo>
                <a:close/>
              </a:path>
              <a:path w="945515" h="560069">
                <a:moveTo>
                  <a:pt x="938382" y="103960"/>
                </a:moveTo>
                <a:lnTo>
                  <a:pt x="767275" y="103960"/>
                </a:lnTo>
                <a:lnTo>
                  <a:pt x="786681" y="110072"/>
                </a:lnTo>
                <a:lnTo>
                  <a:pt x="787387" y="109829"/>
                </a:lnTo>
                <a:lnTo>
                  <a:pt x="939374" y="109829"/>
                </a:lnTo>
                <a:lnTo>
                  <a:pt x="938382" y="1039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38667" y="1030902"/>
            <a:ext cx="1369476" cy="13383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544405"/>
            <a:ext cx="7560005" cy="53999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540000" y="9612002"/>
            <a:ext cx="5472430" cy="0"/>
          </a:xfrm>
          <a:custGeom>
            <a:avLst/>
            <a:gdLst/>
            <a:ahLst/>
            <a:cxnLst/>
            <a:rect l="l" t="t" r="r" b="b"/>
            <a:pathLst>
              <a:path w="5472430">
                <a:moveTo>
                  <a:pt x="0" y="0"/>
                </a:moveTo>
                <a:lnTo>
                  <a:pt x="5471998" y="0"/>
                </a:lnTo>
              </a:path>
            </a:pathLst>
          </a:custGeom>
          <a:ln w="142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3726" y="9184932"/>
            <a:ext cx="518235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JTB</a:t>
            </a:r>
            <a:r>
              <a:rPr lang="ja-JP" altLang="en-US" sz="2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トラベルゲート新宿マルイ本館</a:t>
            </a:r>
            <a:endParaRPr sz="2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801" y="9600020"/>
            <a:ext cx="5327865" cy="867544"/>
          </a:xfrm>
          <a:prstGeom prst="rect">
            <a:avLst/>
          </a:prstGeom>
        </p:spPr>
        <p:txBody>
          <a:bodyPr vert="horz" wrap="square" lIns="0" tIns="61594" rIns="0" bIns="0" rtlCol="0" anchor="t">
            <a:spAutoFit/>
          </a:bodyPr>
          <a:lstStyle/>
          <a:p>
            <a:pPr marL="12700">
              <a:spcBef>
                <a:spcPts val="484"/>
              </a:spcBef>
            </a:pPr>
            <a:r>
              <a:rPr lang="en-US" altLang="ja-JP" sz="16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TEL:03-6731-2796</a:t>
            </a:r>
            <a:endParaRPr lang="en-US" altLang="ja-JP" sz="16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〒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160-0022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　東京都新宿区新宿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3-30-13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　新宿マルイ本館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6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階</a:t>
            </a:r>
            <a:endParaRPr lang="en-US" altLang="ja-JP" sz="14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営業時間：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11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00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～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19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00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（最終受付は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18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30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となります）</a:t>
            </a:r>
            <a:endParaRPr lang="en-US" altLang="ja-JP" sz="14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1702" y="834912"/>
            <a:ext cx="6984611" cy="1431161"/>
          </a:xfrm>
          <a:prstGeom prst="rect">
            <a:avLst/>
          </a:prstGeom>
        </p:spPr>
        <p:txBody>
          <a:bodyPr vert="horz" wrap="square" lIns="0" tIns="4318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3400"/>
              </a:spcBef>
            </a:pPr>
            <a:r>
              <a:rPr lang="ja-JP" altLang="en-US" sz="4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ハワイキャンペーン</a:t>
            </a:r>
            <a:r>
              <a:rPr lang="ja-JP" altLang="en-US" sz="6600" baseline="3205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開催！</a:t>
            </a:r>
            <a:r>
              <a:rPr lang="en-US" sz="6600" baseline="320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lang="en-US" sz="6600" baseline="320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sz="2500" baseline="3205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0541" y="4266366"/>
            <a:ext cx="4933364" cy="265970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下記期間に新規でお申込みのお客様！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成約特典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申込期間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：５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１～７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３１</a:t>
            </a:r>
            <a:endParaRPr lang="ja-JP" altLang="en-US" sz="1200" dirty="0"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旅行期間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：５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１～１２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２３</a:t>
            </a:r>
            <a:endParaRPr lang="ja-JP" altLang="en-US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（除外日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：８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８～８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１６）</a:t>
            </a:r>
            <a:endParaRPr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対象プラン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LOOKJTB </a:t>
            </a:r>
            <a:r>
              <a:rPr lang="en-US" altLang="ja-JP" sz="1200" dirty="0" err="1">
                <a:latin typeface="BIZ UDPゴシック" panose="020B0400000000000000" pitchFamily="50" charset="-128"/>
                <a:ea typeface="BIZ UDPゴシック"/>
              </a:rPr>
              <a:t>MyStyle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商品にて</a:t>
            </a:r>
            <a:endParaRPr lang="en-US" altLang="ja-JP" sz="1200" dirty="0"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「シェラトンワイキキビーチリゾート」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「モアナサーフライダーウェスティンリゾート＆スパワイキキビーチ」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</a:t>
            </a:r>
            <a:r>
              <a:rPr lang="ja-JP" altLang="en-US" sz="12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ロイヤルハワ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イアンラグジュアリーコレクションリゾートワイキキ」を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同一部屋タイプに</a:t>
            </a:r>
            <a:r>
              <a:rPr lang="en-US" altLang="ja-JP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連泊以上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のお客様限定！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 smtClean="0">
                <a:latin typeface="BIZ UDPゴシック" panose="020B0400000000000000" pitchFamily="50" charset="-128"/>
                <a:ea typeface="BIZ UDPゴシック"/>
              </a:rPr>
              <a:t>特典：客室グレードアップ（詳細は右記をご確認ください）</a:t>
            </a: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/>
            </a:endParaRPr>
          </a:p>
          <a:p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449" y="3638005"/>
            <a:ext cx="511175" cy="511187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241702" y="3773550"/>
            <a:ext cx="45919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Check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20" name="object 20"/>
          <p:cNvSpPr/>
          <p:nvPr/>
        </p:nvSpPr>
        <p:spPr>
          <a:xfrm flipV="1">
            <a:off x="689570" y="6993496"/>
            <a:ext cx="3083560" cy="88015"/>
          </a:xfrm>
          <a:custGeom>
            <a:avLst/>
            <a:gdLst/>
            <a:ahLst/>
            <a:cxnLst/>
            <a:rect l="l" t="t" r="r" b="b"/>
            <a:pathLst>
              <a:path w="3312160">
                <a:moveTo>
                  <a:pt x="0" y="0"/>
                </a:moveTo>
                <a:lnTo>
                  <a:pt x="3311994" y="0"/>
                </a:lnTo>
              </a:path>
            </a:pathLst>
          </a:custGeom>
          <a:ln w="17995">
            <a:solidFill>
              <a:srgbClr val="FDB913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3803" y="7161574"/>
            <a:ext cx="3620755" cy="2136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LOOKJTB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で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、「シェラトンホテルワイキキビーチリゾート」、</a:t>
            </a:r>
            <a:endParaRPr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「モアナサーフライダーウェスティンリゾート＆スパワイキキビーチ」にご宿泊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のお客様は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、滞在中毎日ルアナラウンジ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が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ご利用いただけます！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en-US" altLang="ja-JP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【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ルアナラウンジでの</a:t>
            </a:r>
            <a:r>
              <a:rPr lang="ja-JP" altLang="en-US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サービス（一例）</a:t>
            </a:r>
            <a:r>
              <a:rPr lang="en-US" altLang="ja-JP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】</a:t>
            </a:r>
            <a:endParaRPr lang="en-US" altLang="ja-JP" sz="1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朝：朝食と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ドリンク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　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　昼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：ドリンクとスナック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夕：ドリンク（アルコール含む）と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おつまみ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2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ラウンジ</a:t>
            </a:r>
            <a:r>
              <a:rPr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利用でとっても快適な滞在にしませんか？</a:t>
            </a:r>
            <a:endParaRPr lang="en-US" altLang="ja-JP" sz="12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endParaRPr lang="en-US" sz="12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</p:txBody>
      </p:sp>
      <p:pic>
        <p:nvPicPr>
          <p:cNvPr id="25" name="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449" y="6690796"/>
            <a:ext cx="511175" cy="427302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259065" y="6818766"/>
            <a:ext cx="49364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ja-JP" sz="9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POINT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3802" y="339102"/>
            <a:ext cx="551451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24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対象店舗限定</a:t>
            </a:r>
            <a:r>
              <a:rPr lang="ja-JP" altLang="en-US" sz="2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！</a:t>
            </a:r>
            <a:endParaRPr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46498" y="3715578"/>
            <a:ext cx="2411069" cy="2864368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5132295" y="4068198"/>
            <a:ext cx="2238124" cy="2464136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r>
              <a:rPr lang="ja-JP" altLang="en-US" sz="1050" b="1" dirty="0">
                <a:solidFill>
                  <a:srgbClr val="002060"/>
                </a:solidFill>
              </a:rPr>
              <a:t>対象客室：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ja-JP" altLang="en-US" sz="1050" b="1" dirty="0">
                <a:solidFill>
                  <a:srgbClr val="002060"/>
                </a:solidFill>
              </a:rPr>
              <a:t>①オーシャンフロント→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10</a:t>
            </a:r>
            <a:r>
              <a:rPr lang="ja-JP" altLang="en-US" sz="1100" b="1" dirty="0">
                <a:solidFill>
                  <a:srgbClr val="FF0066"/>
                </a:solidFill>
              </a:rPr>
              <a:t>階以上オーシャンフロント</a:t>
            </a:r>
            <a:endParaRPr lang="en-US" altLang="ja-JP" sz="1100" b="1" dirty="0">
              <a:solidFill>
                <a:srgbClr val="FF0066"/>
              </a:solidFill>
            </a:endParaRPr>
          </a:p>
          <a:p>
            <a:r>
              <a:rPr lang="ja-JP" altLang="en-US" sz="1050" b="1" dirty="0">
                <a:solidFill>
                  <a:srgbClr val="002060"/>
                </a:solidFill>
              </a:rPr>
              <a:t>　</a:t>
            </a:r>
          </a:p>
          <a:p>
            <a:r>
              <a:rPr lang="ja-JP" altLang="en-US" sz="1050" b="1" dirty="0">
                <a:solidFill>
                  <a:srgbClr val="002060"/>
                </a:solidFill>
              </a:rPr>
              <a:t>②</a:t>
            </a:r>
            <a:r>
              <a:rPr lang="en-US" altLang="ja-JP" sz="1050" b="1" dirty="0">
                <a:solidFill>
                  <a:srgbClr val="002060"/>
                </a:solidFill>
              </a:rPr>
              <a:t>10</a:t>
            </a:r>
            <a:r>
              <a:rPr lang="ja-JP" altLang="en-US" sz="1050" b="1" dirty="0">
                <a:solidFill>
                  <a:srgbClr val="002060"/>
                </a:solidFill>
              </a:rPr>
              <a:t>階以上オーシャンフロント→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20</a:t>
            </a:r>
            <a:r>
              <a:rPr lang="ja-JP" altLang="en-US" sz="1100" b="1" dirty="0" smtClean="0">
                <a:solidFill>
                  <a:srgbClr val="FF0066"/>
                </a:solidFill>
              </a:rPr>
              <a:t>階以上インフィニティ</a:t>
            </a:r>
            <a:endParaRPr lang="en-US" altLang="ja-JP" sz="1100" b="1" dirty="0" smtClean="0">
              <a:solidFill>
                <a:srgbClr val="FF0066"/>
              </a:solidFill>
            </a:endParaRPr>
          </a:p>
          <a:p>
            <a:r>
              <a:rPr lang="ja-JP" altLang="en-US" sz="1100" b="1" dirty="0" smtClean="0">
                <a:solidFill>
                  <a:srgbClr val="FF0066"/>
                </a:solidFill>
              </a:rPr>
              <a:t>オーシャンフロント</a:t>
            </a:r>
            <a:endParaRPr lang="en-US" altLang="ja-JP" sz="1100" b="1" dirty="0" smtClean="0">
              <a:solidFill>
                <a:srgbClr val="FF0066"/>
              </a:solidFill>
            </a:endParaRPr>
          </a:p>
          <a:p>
            <a:endParaRPr lang="ja-JP" altLang="en-US" sz="1050" b="1" dirty="0" smtClean="0">
              <a:solidFill>
                <a:srgbClr val="002060"/>
              </a:solidFill>
            </a:endParaRPr>
          </a:p>
          <a:p>
            <a:r>
              <a:rPr lang="ja-JP" altLang="en-US" sz="1050" b="1" dirty="0" smtClean="0">
                <a:solidFill>
                  <a:srgbClr val="002060"/>
                </a:solidFill>
              </a:rPr>
              <a:t>③</a:t>
            </a:r>
            <a:r>
              <a:rPr lang="en-US" altLang="ja-JP" sz="1050" b="1" dirty="0">
                <a:solidFill>
                  <a:srgbClr val="002060"/>
                </a:solidFill>
              </a:rPr>
              <a:t>2</a:t>
            </a:r>
            <a:r>
              <a:rPr lang="en-US" altLang="ja-JP" sz="1050" b="1" dirty="0" smtClean="0">
                <a:solidFill>
                  <a:srgbClr val="002060"/>
                </a:solidFill>
              </a:rPr>
              <a:t>0</a:t>
            </a:r>
            <a:r>
              <a:rPr lang="ja-JP" altLang="en-US" sz="1050" b="1" dirty="0">
                <a:solidFill>
                  <a:srgbClr val="002060"/>
                </a:solidFill>
              </a:rPr>
              <a:t>階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以上インフィニティオーシャンフロント</a:t>
            </a:r>
            <a:r>
              <a:rPr lang="ja-JP" altLang="en-US" sz="1050" b="1" dirty="0">
                <a:solidFill>
                  <a:srgbClr val="002060"/>
                </a:solidFill>
              </a:rPr>
              <a:t>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1</a:t>
            </a:r>
            <a:r>
              <a:rPr lang="en-US" altLang="ja-JP" sz="1100" b="1" dirty="0" smtClean="0">
                <a:solidFill>
                  <a:srgbClr val="FF0066"/>
                </a:solidFill>
              </a:rPr>
              <a:t>0</a:t>
            </a:r>
            <a:r>
              <a:rPr lang="ja-JP" altLang="en-US" sz="1100" b="1" dirty="0">
                <a:solidFill>
                  <a:srgbClr val="FF0066"/>
                </a:solidFill>
              </a:rPr>
              <a:t>階以上ダイヤモンドヘッド</a:t>
            </a:r>
            <a:endParaRPr lang="en-US" altLang="ja-JP" sz="1100" b="1" dirty="0">
              <a:solidFill>
                <a:srgbClr val="FF0066"/>
              </a:solidFill>
            </a:endParaRPr>
          </a:p>
          <a:p>
            <a:r>
              <a:rPr lang="ja-JP" altLang="en-US" sz="1100" b="1" dirty="0">
                <a:solidFill>
                  <a:srgbClr val="FF0066"/>
                </a:solidFill>
              </a:rPr>
              <a:t>オーシャンフロント</a:t>
            </a:r>
          </a:p>
          <a:p>
            <a:endParaRPr lang="ja-JP" altLang="en-US" sz="900" dirty="0">
              <a:solidFill>
                <a:srgbClr val="002060"/>
              </a:solidFill>
            </a:endParaRPr>
          </a:p>
          <a:p>
            <a:r>
              <a:rPr lang="en-US" altLang="ja-JP" sz="1050" b="1" dirty="0" smtClean="0">
                <a:solidFill>
                  <a:srgbClr val="002060"/>
                </a:solidFill>
              </a:rPr>
              <a:t>※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その他ホテルについては</a:t>
            </a:r>
            <a:endParaRPr lang="en-US" altLang="ja-JP" sz="1050" b="1" dirty="0" smtClean="0">
              <a:solidFill>
                <a:srgbClr val="002060"/>
              </a:solidFill>
            </a:endParaRPr>
          </a:p>
          <a:p>
            <a:r>
              <a:rPr lang="ja-JP" altLang="en-US" sz="1050" b="1" dirty="0" smtClean="0">
                <a:solidFill>
                  <a:srgbClr val="002060"/>
                </a:solidFill>
              </a:rPr>
              <a:t>スタッフ</a:t>
            </a:r>
            <a:r>
              <a:rPr lang="ja-JP" altLang="en-US" sz="1050" b="1" dirty="0">
                <a:solidFill>
                  <a:srgbClr val="002060"/>
                </a:solidFill>
              </a:rPr>
              <a:t>までお問い合わせ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ください。</a:t>
            </a:r>
            <a:endParaRPr lang="ja-JP" altLang="en-US" sz="1050" b="1" dirty="0">
              <a:solidFill>
                <a:srgbClr val="002060"/>
              </a:solidFill>
            </a:endParaRPr>
          </a:p>
        </p:txBody>
      </p:sp>
      <p:pic>
        <p:nvPicPr>
          <p:cNvPr id="34" name="object 3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61449" y="3773551"/>
            <a:ext cx="2179815" cy="261715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4583922" y="3792347"/>
            <a:ext cx="2792976" cy="182742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668655">
              <a:lnSpc>
                <a:spcPct val="100000"/>
              </a:lnSpc>
              <a:spcBef>
                <a:spcPts val="165"/>
              </a:spcBef>
            </a:pP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グレードアップ</a:t>
            </a:r>
            <a:r>
              <a:rPr lang="ja-JP" altLang="en-US" sz="1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詳細一例（</a:t>
            </a:r>
            <a:r>
              <a:rPr lang="ja-JP" altLang="en-US" sz="1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シェラトン）</a:t>
            </a:r>
            <a:endParaRPr sz="10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3" name="object 15">
            <a:extLst>
              <a:ext uri="{FF2B5EF4-FFF2-40B4-BE49-F238E27FC236}">
                <a16:creationId xmlns:a16="http://schemas.microsoft.com/office/drawing/2014/main" id="{B376D12F-C26D-03F5-2A1A-678F1EAEB1AE}"/>
              </a:ext>
            </a:extLst>
          </p:cNvPr>
          <p:cNvSpPr txBox="1"/>
          <p:nvPr/>
        </p:nvSpPr>
        <p:spPr>
          <a:xfrm>
            <a:off x="6048589" y="9025504"/>
            <a:ext cx="1321830" cy="61363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sz="1200" b="1" dirty="0" err="1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詳細は</a:t>
            </a:r>
            <a:endParaRPr lang="en-US" sz="12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sz="1200" b="1" dirty="0" err="1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こちらから</a:t>
            </a:r>
            <a:endParaRPr lang="en-US" sz="1200" b="1" dirty="0" smtClean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店舗</a:t>
            </a:r>
            <a:r>
              <a:rPr lang="en-US" altLang="ja-JP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HP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を</a:t>
            </a:r>
            <a:endParaRPr lang="en-US" altLang="ja-JP" sz="1200" b="1" dirty="0" smtClean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lang="ja-JP" altLang="en-US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ご覧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ください。</a:t>
            </a:r>
            <a:endParaRPr sz="12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</p:txBody>
      </p:sp>
      <p:sp>
        <p:nvSpPr>
          <p:cNvPr id="14" name="object 16">
            <a:extLst>
              <a:ext uri="{FF2B5EF4-FFF2-40B4-BE49-F238E27FC236}">
                <a16:creationId xmlns:a16="http://schemas.microsoft.com/office/drawing/2014/main" id="{F756FBA3-9120-8593-2B0D-4E4B35F2E7B0}"/>
              </a:ext>
            </a:extLst>
          </p:cNvPr>
          <p:cNvSpPr txBox="1">
            <a:spLocks/>
          </p:cNvSpPr>
          <p:nvPr/>
        </p:nvSpPr>
        <p:spPr>
          <a:xfrm>
            <a:off x="8906694" y="18304779"/>
            <a:ext cx="112935" cy="64712"/>
          </a:xfrm>
          <a:prstGeom prst="rect">
            <a:avLst/>
          </a:prstGeom>
          <a:solidFill>
            <a:srgbClr val="D1D3D4"/>
          </a:solidFill>
        </p:spPr>
        <p:txBody>
          <a:bodyPr vert="horz" wrap="none" lIns="0" tIns="0" rIns="0" bIns="0" numCol="1" rtlCol="0" anchor="ctr" anchorCtr="0">
            <a:noAutofit/>
          </a:bodyPr>
          <a:lstStyle/>
          <a:p>
            <a:pPr marL="71755" marR="60325" indent="182245" algn="l">
              <a:lnSpc>
                <a:spcPct val="100000"/>
              </a:lnSpc>
            </a:pPr>
            <a:endParaRPr lang="ja-JP" altLang="en-US" sz="800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52710" y="6671885"/>
            <a:ext cx="377825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賢く活用！</a:t>
            </a:r>
            <a:r>
              <a:rPr lang="ja-JP" altLang="en-US" sz="18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ルアナラウンジ</a:t>
            </a:r>
            <a:r>
              <a:rPr lang="ja-JP" altLang="en-US" sz="18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♪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284" y="6912463"/>
            <a:ext cx="3375283" cy="1895784"/>
          </a:xfrm>
          <a:prstGeom prst="rect">
            <a:avLst/>
          </a:prstGeom>
        </p:spPr>
      </p:pic>
      <p:sp>
        <p:nvSpPr>
          <p:cNvPr id="42" name="テキスト ボックス 41"/>
          <p:cNvSpPr txBox="1"/>
          <p:nvPr/>
        </p:nvSpPr>
        <p:spPr>
          <a:xfrm>
            <a:off x="91039" y="2220019"/>
            <a:ext cx="7468966" cy="105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lang="ja-JP" altLang="en-US" sz="2800" b="1" baseline="3205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シェラトンワイキキ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」、「モアナサーフライダー」、「ロイヤルハワイアン」</a:t>
            </a:r>
            <a:endParaRPr lang="en-US" altLang="ja-JP" sz="2800" b="1" baseline="3205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上記３施設</a:t>
            </a:r>
            <a:r>
              <a:rPr lang="ja-JP" altLang="en-US" sz="2800" b="1" baseline="3205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いずれかの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ご予約で</a:t>
            </a:r>
            <a:r>
              <a:rPr lang="ja-JP" altLang="en-US" sz="3600" b="1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ja-JP" altLang="en-US" sz="3600" b="1" u="sng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客室をグレードアップ</a:t>
            </a:r>
            <a:r>
              <a:rPr lang="ja-JP" altLang="en-US" sz="3600" b="1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  <a:endParaRPr lang="en-US" altLang="ja-JP" sz="2800" b="1" baseline="3205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適用条件、詳細は店舗スタッフまでお気軽にお問い合わせください</a:t>
            </a: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♪</a:t>
            </a:r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355" y="9669088"/>
            <a:ext cx="956787" cy="9567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328</Words>
  <Application>Microsoft Office PowerPoint</Application>
  <PresentationFormat>ユーザー設定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ヒラギノ明朝 ProN W3</vt:lpstr>
      <vt:lpstr>ヒラギノ明朝 ProN W6</vt:lpstr>
      <vt:lpstr>Calibri</vt:lpstr>
      <vt:lpstr>Office Theme</vt:lpstr>
      <vt:lpstr>ハワイキャンペーン開催！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_販促技チラシA案（オレンジ</dc:title>
  <dc:creator>U3361N0015</dc:creator>
  <cp:lastModifiedBy>トラベルゲート新宿 JTB</cp:lastModifiedBy>
  <cp:revision>61</cp:revision>
  <cp:lastPrinted>2026-05-10T02:44:01Z</cp:lastPrinted>
  <dcterms:created xsi:type="dcterms:W3CDTF">2024-02-23T04:31:47Z</dcterms:created>
  <dcterms:modified xsi:type="dcterms:W3CDTF">2026-05-10T03:43:47Z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2024-02-07T00:00:00Z</vt:filetime>
  </property>
  <property fmtid="{D5CDD505-2E9C-101B-9397-08002B2CF9AE}" pid="3" name="Creator">
    <vt:lpwstr>Adobe Illustrator 26.5 (Macintosh)</vt:lpwstr>
  </property>
  <property fmtid="{D5CDD505-2E9C-101B-9397-08002B2CF9AE}" pid="4" name="GTS_PDFXVersion">
    <vt:lpwstr>PDF/X-4</vt:lpwstr>
  </property>
  <property fmtid="{D5CDD505-2E9C-101B-9397-08002B2CF9AE}" pid="5" name="LastSaved">
    <vt:filetime>2024-02-23T00:00:00Z</vt:filetime>
  </property>
  <property fmtid="{D5CDD505-2E9C-101B-9397-08002B2CF9AE}" pid="6" name="Producer">
    <vt:lpwstr>Adobe PDF library 16.07</vt:lpwstr>
  </property>
</Properties>
</file>