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4FC9E"/>
    <a:srgbClr val="FF33CC"/>
    <a:srgbClr val="3333CC"/>
    <a:srgbClr val="6600CC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23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0E36B1D9-186B-4F6F-915C-3348F6472524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2" y="4747760"/>
            <a:ext cx="5389240" cy="3884673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1D36E22F-BC92-4F57-9563-E4C4AE446D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4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69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88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67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07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937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953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87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13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06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20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8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1F47-A662-47A4-8489-8127C6BCC7F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87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72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761" y="7341196"/>
            <a:ext cx="3411845" cy="256480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87" y="-6679"/>
            <a:ext cx="6853194" cy="3626798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63" y="7341196"/>
            <a:ext cx="3446825" cy="2564804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EADD212-D6D7-00F2-EF32-C47A8A8714B4}"/>
              </a:ext>
            </a:extLst>
          </p:cNvPr>
          <p:cNvSpPr txBox="1"/>
          <p:nvPr/>
        </p:nvSpPr>
        <p:spPr>
          <a:xfrm>
            <a:off x="575160" y="1789972"/>
            <a:ext cx="6005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kumimoji="1" lang="ja-JP" altLang="en-US" sz="5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5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</a:t>
            </a:r>
            <a:r>
              <a:rPr kumimoji="1" lang="ja-JP" altLang="en-US" sz="5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日（土・祝）</a:t>
            </a:r>
            <a:endParaRPr kumimoji="1" lang="ja-JP" altLang="en-US" sz="4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0B98A2D-CEEC-D95D-1122-5D32281E2DF8}"/>
              </a:ext>
            </a:extLst>
          </p:cNvPr>
          <p:cNvSpPr txBox="1"/>
          <p:nvPr/>
        </p:nvSpPr>
        <p:spPr>
          <a:xfrm>
            <a:off x="-128789" y="880586"/>
            <a:ext cx="7086598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>
                <a:ln w="15875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5400000" algn="t" rotWithShape="0">
                    <a:srgbClr val="3333CC">
                      <a:alpha val="4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ＪＴＢ海外旅行説明会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71D12FA-04E5-4ABB-F0B3-1615266C4CEC}"/>
              </a:ext>
            </a:extLst>
          </p:cNvPr>
          <p:cNvSpPr txBox="1"/>
          <p:nvPr/>
        </p:nvSpPr>
        <p:spPr>
          <a:xfrm>
            <a:off x="3882502" y="2773462"/>
            <a:ext cx="3314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n w="3175"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場所： 富山地鉄ビル</a:t>
            </a:r>
            <a:r>
              <a:rPr kumimoji="1" lang="en-US" altLang="ja-JP" sz="2000" b="1" dirty="0">
                <a:ln w="3175"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2000" b="1" dirty="0">
                <a:ln w="3175"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階</a:t>
            </a:r>
            <a:endParaRPr kumimoji="1" lang="en-US" altLang="ja-JP" sz="2000" b="1" dirty="0">
              <a:ln w="3175"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b="1" dirty="0">
                <a:ln w="3175"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佐伯記念ホール</a:t>
            </a:r>
            <a:endParaRPr kumimoji="1" lang="en-US" altLang="ja-JP" sz="2000" b="1" dirty="0">
              <a:ln w="3175"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4EE6C843-A4AF-88FB-1FC5-7766770FD7E4}"/>
              </a:ext>
            </a:extLst>
          </p:cNvPr>
          <p:cNvCxnSpPr>
            <a:cxnSpLocks/>
          </p:cNvCxnSpPr>
          <p:nvPr/>
        </p:nvCxnSpPr>
        <p:spPr>
          <a:xfrm flipV="1">
            <a:off x="378590" y="3698507"/>
            <a:ext cx="6001870" cy="1319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楕円 26">
            <a:extLst>
              <a:ext uri="{FF2B5EF4-FFF2-40B4-BE49-F238E27FC236}">
                <a16:creationId xmlns:a16="http://schemas.microsoft.com/office/drawing/2014/main" id="{CE05D304-A827-9D8E-4CE9-B47D5AA45DCD}"/>
              </a:ext>
            </a:extLst>
          </p:cNvPr>
          <p:cNvSpPr/>
          <p:nvPr/>
        </p:nvSpPr>
        <p:spPr>
          <a:xfrm>
            <a:off x="103335" y="3968199"/>
            <a:ext cx="1079850" cy="665633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5">
                  <a:lumMod val="60000"/>
                  <a:lumOff val="40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</a:t>
            </a: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BC45AE58-2D47-E28B-4169-CEFD5707912A}"/>
              </a:ext>
            </a:extLst>
          </p:cNvPr>
          <p:cNvCxnSpPr>
            <a:cxnSpLocks/>
          </p:cNvCxnSpPr>
          <p:nvPr/>
        </p:nvCxnSpPr>
        <p:spPr>
          <a:xfrm flipV="1">
            <a:off x="575161" y="7225048"/>
            <a:ext cx="6005943" cy="10079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66F3353-DB06-B1E3-F9BE-79C0CF414263}"/>
              </a:ext>
            </a:extLst>
          </p:cNvPr>
          <p:cNvSpPr txBox="1"/>
          <p:nvPr/>
        </p:nvSpPr>
        <p:spPr>
          <a:xfrm>
            <a:off x="1063567" y="3959277"/>
            <a:ext cx="5637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スイス　　   　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endParaRPr kumimoji="1" lang="ja-JP" altLang="en-US" sz="2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8F2D755-7D4E-19F3-781A-56125BA60104}"/>
              </a:ext>
            </a:extLst>
          </p:cNvPr>
          <p:cNvSpPr txBox="1"/>
          <p:nvPr/>
        </p:nvSpPr>
        <p:spPr>
          <a:xfrm>
            <a:off x="825225" y="4674834"/>
            <a:ext cx="57558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　 </a:t>
            </a:r>
            <a:r>
              <a:rPr kumimoji="1"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イタリア＆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：０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</a:p>
          <a:p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</a:t>
            </a:r>
            <a:r>
              <a:rPr kumimoji="1"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フランス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66F3353-DB06-B1E3-F9BE-79C0CF414263}"/>
              </a:ext>
            </a:extLst>
          </p:cNvPr>
          <p:cNvSpPr txBox="1"/>
          <p:nvPr/>
        </p:nvSpPr>
        <p:spPr>
          <a:xfrm>
            <a:off x="436825" y="6264533"/>
            <a:ext cx="6440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ベテラン添乗員が現地最新情報やこれからのおすすめコースを紹介いたします</a:t>
            </a:r>
            <a:r>
              <a:rPr kumimoji="1" lang="en-US" altLang="ja-JP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!!</a:t>
            </a:r>
          </a:p>
          <a:p>
            <a:r>
              <a:rPr kumimoji="1"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r>
              <a:rPr kumimoji="1" lang="ja-JP" altLang="en-US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～事前予約制各回</a:t>
            </a:r>
            <a:r>
              <a:rPr kumimoji="1" lang="en-US" altLang="ja-JP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名様限定、参加費無料～</a:t>
            </a:r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endParaRPr kumimoji="1" lang="ja-JP" altLang="en-US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026" name="Picture 2" descr="000362837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4237" y="4948237"/>
            <a:ext cx="9525" cy="9525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66F3353-DB06-B1E3-F9BE-79C0CF414263}"/>
              </a:ext>
            </a:extLst>
          </p:cNvPr>
          <p:cNvSpPr txBox="1"/>
          <p:nvPr/>
        </p:nvSpPr>
        <p:spPr>
          <a:xfrm>
            <a:off x="575161" y="445339"/>
            <a:ext cx="496220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☆ベテラン添乗員が現地最新情報をお届け☆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CE05D304-A827-9D8E-4CE9-B47D5AA45DCD}"/>
              </a:ext>
            </a:extLst>
          </p:cNvPr>
          <p:cNvSpPr/>
          <p:nvPr/>
        </p:nvSpPr>
        <p:spPr>
          <a:xfrm>
            <a:off x="103335" y="4712220"/>
            <a:ext cx="1067589" cy="7185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5">
                  <a:lumMod val="60000"/>
                  <a:lumOff val="40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</a:t>
            </a:r>
          </a:p>
        </p:txBody>
      </p:sp>
      <p:pic>
        <p:nvPicPr>
          <p:cNvPr id="4" name="図 3" descr="ロゴ, 会社名&#10;&#10;自動的に生成された説明">
            <a:extLst>
              <a:ext uri="{FF2B5EF4-FFF2-40B4-BE49-F238E27FC236}">
                <a16:creationId xmlns:a16="http://schemas.microsoft.com/office/drawing/2014/main" id="{9F9E9369-A6AB-49F0-EF0C-F42274E771FA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390" y="34504"/>
            <a:ext cx="849974" cy="849225"/>
          </a:xfrm>
          <a:prstGeom prst="rect">
            <a:avLst/>
          </a:prstGeom>
        </p:spPr>
      </p:pic>
      <p:sp>
        <p:nvSpPr>
          <p:cNvPr id="24" name="楕円 23">
            <a:extLst>
              <a:ext uri="{FF2B5EF4-FFF2-40B4-BE49-F238E27FC236}">
                <a16:creationId xmlns:a16="http://schemas.microsoft.com/office/drawing/2014/main" id="{CE05D304-A827-9D8E-4CE9-B47D5AA45DCD}"/>
              </a:ext>
            </a:extLst>
          </p:cNvPr>
          <p:cNvSpPr/>
          <p:nvPr/>
        </p:nvSpPr>
        <p:spPr>
          <a:xfrm>
            <a:off x="122081" y="5505902"/>
            <a:ext cx="1079850" cy="7185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5">
                  <a:lumMod val="60000"/>
                  <a:lumOff val="40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8F2D755-7D4E-19F3-781A-56125BA60104}"/>
              </a:ext>
            </a:extLst>
          </p:cNvPr>
          <p:cNvSpPr txBox="1"/>
          <p:nvPr/>
        </p:nvSpPr>
        <p:spPr>
          <a:xfrm>
            <a:off x="1114209" y="5640734"/>
            <a:ext cx="5755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 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スペイン　　　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：０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endParaRPr kumimoji="1" lang="ja-JP" altLang="en-US" sz="2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0515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角丸四角形 29"/>
          <p:cNvSpPr/>
          <p:nvPr/>
        </p:nvSpPr>
        <p:spPr>
          <a:xfrm>
            <a:off x="0" y="-94851"/>
            <a:ext cx="6858000" cy="9906000"/>
          </a:xfrm>
          <a:prstGeom prst="roundRect">
            <a:avLst/>
          </a:prstGeom>
          <a:gradFill>
            <a:gsLst>
              <a:gs pos="8250">
                <a:srgbClr val="EAF8FE"/>
              </a:gs>
              <a:gs pos="77979">
                <a:schemeClr val="accent5">
                  <a:lumMod val="20000"/>
                  <a:lumOff val="80000"/>
                </a:schemeClr>
              </a:gs>
              <a:gs pos="62380">
                <a:srgbClr val="60CEF6"/>
              </a:gs>
              <a:gs pos="49551">
                <a:srgbClr val="81D8F8"/>
              </a:gs>
              <a:gs pos="99083">
                <a:schemeClr val="accent5">
                  <a:lumMod val="40000"/>
                  <a:lumOff val="60000"/>
                </a:schemeClr>
              </a:gs>
              <a:gs pos="27501">
                <a:srgbClr val="B9E9FB"/>
              </a:gs>
              <a:gs pos="0">
                <a:schemeClr val="accent5">
                  <a:lumMod val="20000"/>
                  <a:lumOff val="80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0" y="113414"/>
            <a:ext cx="6713140" cy="9626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9371" y="99175"/>
            <a:ext cx="3842465" cy="980682"/>
          </a:xfrm>
        </p:spPr>
        <p:txBody>
          <a:bodyPr>
            <a:noAutofit/>
          </a:bodyPr>
          <a:lstStyle/>
          <a:p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～説明会内容～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9027" y="2356596"/>
            <a:ext cx="58451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 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《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</a:t>
            </a:r>
            <a:r>
              <a:rPr lang="en-US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》10:00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スイス　</a:t>
            </a:r>
            <a:endParaRPr lang="ja-JP" altLang="ja-JP" sz="3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endParaRPr lang="ja-JP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14866" y="8064979"/>
            <a:ext cx="2028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お問い合わせ先</a:t>
            </a:r>
            <a:endParaRPr kumimoji="1"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-144860" y="8146827"/>
            <a:ext cx="2624829" cy="1320478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ts val="2400"/>
              </a:lnSpc>
              <a:spcAft>
                <a:spcPts val="0"/>
              </a:spcAft>
            </a:pPr>
            <a:endParaRPr lang="en-US" altLang="ja-JP" sz="2400" b="1" kern="100" dirty="0">
              <a:solidFill>
                <a:srgbClr val="3333CC"/>
              </a:solidFill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ＪＴＢ</a:t>
            </a:r>
            <a:r>
              <a:rPr lang="ja-JP" altLang="en-US" sz="14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富山</a:t>
            </a:r>
            <a:r>
              <a:rPr 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店</a:t>
            </a:r>
            <a:endParaRPr 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n-US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r>
              <a:rPr lang="en-US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TEL</a:t>
            </a:r>
            <a:r>
              <a:rPr 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07</a:t>
            </a:r>
            <a:r>
              <a:rPr lang="en-US" alt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6-441-1311</a:t>
            </a:r>
            <a:endParaRPr 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営業</a:t>
            </a: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時間】</a:t>
            </a:r>
            <a:r>
              <a:rPr 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〜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18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：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00</a:t>
            </a: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</a:p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【休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業</a:t>
            </a: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日】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月・水・祝日</a:t>
            </a:r>
            <a:endParaRPr lang="en-US" altLang="ja-JP" sz="12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2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en-US" sz="1000" kern="100" dirty="0">
                <a:solidFill>
                  <a:srgbClr val="FFFF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905158" y="8150121"/>
            <a:ext cx="2902823" cy="1333222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ts val="2400"/>
              </a:lnSpc>
              <a:spcAft>
                <a:spcPts val="0"/>
              </a:spcAft>
            </a:pPr>
            <a:endParaRPr lang="en-US" altLang="ja-JP" sz="2400" b="1" kern="100" dirty="0">
              <a:solidFill>
                <a:srgbClr val="3333CC"/>
              </a:solidFill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ＪＴＢ</a:t>
            </a:r>
            <a:r>
              <a:rPr lang="ja-JP" altLang="en-US" sz="14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富山アピタ店</a:t>
            </a:r>
            <a:endParaRPr 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n-US" sz="1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r>
              <a:rPr lang="en-US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TEL</a:t>
            </a:r>
            <a:r>
              <a:rPr 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07</a:t>
            </a:r>
            <a:r>
              <a:rPr lang="en-US" alt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6-495-3377</a:t>
            </a:r>
            <a:endParaRPr 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【営業時間】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18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00</a:t>
            </a:r>
            <a:endParaRPr lang="ja-JP" sz="12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【休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業</a:t>
            </a: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日】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火曜日</a:t>
            </a:r>
            <a:endParaRPr lang="en-US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000" kern="100" dirty="0"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34" name="テキスト ボックス 1033"/>
          <p:cNvSpPr txBox="1"/>
          <p:nvPr/>
        </p:nvSpPr>
        <p:spPr>
          <a:xfrm>
            <a:off x="301841" y="3069979"/>
            <a:ext cx="6487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◆◆◆◆◆◆◆◆◆◆◆◆◆◆◆◆◆◆◆◆◆◆◆◆◆◆◆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87206" y="1731382"/>
            <a:ext cx="6487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◆◆◆◆◆◆◆◆◆◆◆◆◆◆◆◆◆◆◆◆◆◆◆◆◆◆◆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43365" y="7761457"/>
            <a:ext cx="6487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◆◆◆◆◆◆◆◆◆◆◆◆◆◆◆◆◆◆◆◆◆◆◆◆◆◆◆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66F3353-DB06-B1E3-F9BE-79C0CF414263}"/>
              </a:ext>
            </a:extLst>
          </p:cNvPr>
          <p:cNvSpPr txBox="1"/>
          <p:nvPr/>
        </p:nvSpPr>
        <p:spPr>
          <a:xfrm>
            <a:off x="612590" y="929057"/>
            <a:ext cx="5996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これから海外旅行をご検討の方限定の説明会です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79216" y="5790470"/>
            <a:ext cx="53547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 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ＪＴＢ</a:t>
            </a:r>
            <a:r>
              <a:rPr lang="ja-JP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添乗員より現地の最新情報やこれからの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お勧め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コース</a:t>
            </a:r>
            <a:r>
              <a:rPr lang="ja-JP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を紹介【</a:t>
            </a:r>
            <a:r>
              <a:rPr lang="ja-JP" altLang="en-US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各会</a:t>
            </a:r>
            <a:r>
              <a:rPr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約</a:t>
            </a:r>
            <a:r>
              <a:rPr lang="en-US" altLang="ja-JP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60</a:t>
            </a:r>
            <a:r>
              <a:rPr lang="ja-JP" altLang="ja-JP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</a:t>
            </a:r>
            <a:r>
              <a:rPr lang="ja-JP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説明会終了後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個別相談会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あり～</a:t>
            </a:r>
            <a:endParaRPr lang="ja-JP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66F3353-DB06-B1E3-F9BE-79C0CF414263}"/>
              </a:ext>
            </a:extLst>
          </p:cNvPr>
          <p:cNvSpPr txBox="1"/>
          <p:nvPr/>
        </p:nvSpPr>
        <p:spPr>
          <a:xfrm>
            <a:off x="612590" y="1299701"/>
            <a:ext cx="5996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参加費無料</a:t>
            </a:r>
            <a:r>
              <a:rPr kumimoji="1" lang="en-US" altLang="ja-JP" sz="2000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!!</a:t>
            </a:r>
            <a:r>
              <a:rPr kumimoji="1" lang="ja-JP" altLang="en-US" sz="2000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～事前予約制各回</a:t>
            </a:r>
            <a:r>
              <a:rPr kumimoji="1" lang="en-US" altLang="ja-JP" sz="2000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2000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名様限定～　</a:t>
            </a:r>
            <a:endParaRPr kumimoji="1" lang="ja-JP" altLang="en-US" dirty="0">
              <a:solidFill>
                <a:srgbClr val="FF00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0237" y="3325971"/>
            <a:ext cx="605693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《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</a:t>
            </a:r>
            <a:r>
              <a:rPr lang="en-US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》13:00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イタリア＆</a:t>
            </a:r>
            <a:endParaRPr lang="en-US" altLang="ja-JP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フランス</a:t>
            </a:r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　　　　　　　　　　　　　　　　　　　　　　　</a:t>
            </a:r>
            <a:endParaRPr lang="en-US" altLang="ja-JP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3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ja-JP" altLang="ja-JP" sz="3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endParaRPr lang="ja-JP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43365" y="4723688"/>
            <a:ext cx="62660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《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</a:t>
            </a:r>
            <a:r>
              <a:rPr lang="en-US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》15:00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スペイン</a:t>
            </a:r>
            <a:endParaRPr lang="ja-JP" altLang="ja-JP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endParaRPr lang="ja-JP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87205" y="4354356"/>
            <a:ext cx="6487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◆◆◆◆◆◆◆◆◆◆◆◆◆◆◆◆◆◆◆◆◆◆◆◆◆◆◆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96104" y="7283795"/>
            <a:ext cx="2500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WEB</a:t>
            </a:r>
            <a:r>
              <a:rPr kumimoji="1" lang="ja-JP" altLang="en-US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からのお申込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→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98021" y="5510995"/>
            <a:ext cx="6487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◆◆◆◆◆◆◆◆◆◆◆◆◆◆◆◆◆◆◆◆◆◆◆◆◆◆◆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4189456" y="8123833"/>
            <a:ext cx="2902823" cy="1509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ts val="2400"/>
              </a:lnSpc>
              <a:spcAft>
                <a:spcPts val="0"/>
              </a:spcAft>
            </a:pPr>
            <a:endParaRPr lang="en-US" altLang="ja-JP" sz="2400" b="1" kern="100" dirty="0">
              <a:solidFill>
                <a:srgbClr val="3333CC"/>
              </a:solidFill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ＪＴＢ</a:t>
            </a:r>
            <a:r>
              <a:rPr lang="ja-JP" altLang="en-US" sz="14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ｲｵﾝﾓｰﾙ高岡店</a:t>
            </a:r>
            <a:endParaRPr 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n-US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r>
              <a:rPr lang="en-US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TEL</a:t>
            </a:r>
            <a:r>
              <a:rPr 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07</a:t>
            </a:r>
            <a:r>
              <a:rPr lang="en-US" alt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66-27-2415</a:t>
            </a:r>
            <a:endParaRPr 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【営業時間】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19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00</a:t>
            </a:r>
            <a:endParaRPr lang="ja-JP" sz="12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【休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業</a:t>
            </a: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日】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ｲｵﾝﾓｰﾙ高岡に準ずる</a:t>
            </a:r>
            <a:endParaRPr lang="en-US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000" kern="100" dirty="0"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298022" y="9475956"/>
            <a:ext cx="6191582" cy="330973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en-US" altLang="ja-JP" sz="1600" b="1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600" b="1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店舗相談受付終了時間は各店ホームページをご確認ください。</a:t>
            </a:r>
            <a:endParaRPr lang="en-US" altLang="ja-JP" sz="1600" b="1" kern="100" dirty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2400"/>
              </a:lnSpc>
              <a:spcAft>
                <a:spcPts val="0"/>
              </a:spcAft>
            </a:pPr>
            <a:endParaRPr lang="en-US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000" kern="100" dirty="0"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592" y="6846731"/>
            <a:ext cx="918278" cy="91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420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1839</TotalTime>
  <Words>508</Words>
  <Application>Microsoft Office PowerPoint</Application>
  <PresentationFormat>A4 210 x 297 mm</PresentationFormat>
  <Paragraphs>57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BIZ UDPゴシック</vt:lpstr>
      <vt:lpstr>HGP明朝E</vt:lpstr>
      <vt:lpstr>HG丸ｺﾞｼｯｸM-PRO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～説明会内容～</vt:lpstr>
    </vt:vector>
  </TitlesOfParts>
  <Company>JTBコーポレートセールス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稲田 典子(JTB)</dc:creator>
  <cp:lastModifiedBy>富山アピタ店(JTB)</cp:lastModifiedBy>
  <cp:revision>107</cp:revision>
  <cp:lastPrinted>2024-10-12T01:09:02Z</cp:lastPrinted>
  <dcterms:created xsi:type="dcterms:W3CDTF">2023-04-03T07:40:32Z</dcterms:created>
  <dcterms:modified xsi:type="dcterms:W3CDTF">2024-10-18T04:08:31Z</dcterms:modified>
</cp:coreProperties>
</file>