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5143500"/>
  <p:notesSz cx="9144000" cy="6858000"/>
  <p:defaultTextStyle>
    <a:defPPr>
      <a:defRPr lang="ja-JP"/>
    </a:defPPr>
    <a:lvl1pPr marL="0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1pPr>
    <a:lvl2pPr marL="261884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2pPr>
    <a:lvl3pPr marL="523768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3pPr>
    <a:lvl4pPr marL="785652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4pPr>
    <a:lvl5pPr marL="1047537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5pPr>
    <a:lvl6pPr marL="1309421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6pPr>
    <a:lvl7pPr marL="1571305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7pPr>
    <a:lvl8pPr marL="1833189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8pPr>
    <a:lvl9pPr marL="2095073" algn="l" defTabSz="523768" rtl="0" eaLnBrk="1" latinLnBrk="0" hangingPunct="1">
      <a:defRPr kumimoji="1" sz="103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村上 友紀(JTB)" initials="村上" lastIdx="0" clrIdx="0">
    <p:extLst>
      <p:ext uri="{19B8F6BF-5375-455C-9EA6-DF929625EA0E}">
        <p15:presenceInfo xmlns:p15="http://schemas.microsoft.com/office/powerpoint/2012/main" userId="村上 友紀(JT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91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3A526-5995-49F2-BCCB-940BC8FEA786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71C33-9111-43A5-8103-8E4656B3C0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135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1pPr>
    <a:lvl2pPr marL="261884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2pPr>
    <a:lvl3pPr marL="523768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3pPr>
    <a:lvl4pPr marL="785652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4pPr>
    <a:lvl5pPr marL="1047537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5pPr>
    <a:lvl6pPr marL="1309421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6pPr>
    <a:lvl7pPr marL="1571305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7pPr>
    <a:lvl8pPr marL="1833189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8pPr>
    <a:lvl9pPr marL="2095073" algn="l" defTabSz="523768" rtl="0" eaLnBrk="1" latinLnBrk="0" hangingPunct="1">
      <a:defRPr kumimoji="1" sz="6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71C33-9111-43A5-8103-8E4656B3C05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08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300"/>
      </a:lvl1pPr>
    </p:titleStyle>
    <p:bodyStyle>
      <a:lvl1pPr>
        <a:defRPr sz="1350"/>
      </a:lvl1pPr>
    </p:bodyStyle>
    <p:otherStyle>
      <a:lvl1pPr>
        <a:defRPr sz="1350"/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47085" cy="513456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164" y="-31469"/>
            <a:ext cx="1486834" cy="151879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9426" y="-29144"/>
            <a:ext cx="1560217" cy="151647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1453" y="-31470"/>
            <a:ext cx="1419879" cy="151789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2413" y="1806796"/>
            <a:ext cx="946275" cy="91124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714136" y="1972228"/>
            <a:ext cx="1054320" cy="519687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altLang="en-US" sz="900" b="1" dirty="0">
                <a:solidFill>
                  <a:srgbClr val="D7263D"/>
                </a:solidFill>
                <a:latin typeface="Yu Gothic"/>
                <a:ea typeface="Yu Gothic"/>
              </a:rPr>
              <a:t>参加費</a:t>
            </a:r>
          </a:p>
          <a:p>
            <a:pPr algn="ctr"/>
            <a:r>
              <a:rPr lang="ja-JP" altLang="en-US" sz="2100" b="1" dirty="0">
                <a:solidFill>
                  <a:srgbClr val="D7263D"/>
                </a:solidFill>
                <a:latin typeface="Yu Gothic"/>
                <a:ea typeface="Yu Gothic"/>
              </a:rPr>
              <a:t>無料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128" y="1460335"/>
            <a:ext cx="6089197" cy="221608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altLang="en-US" sz="1050" b="1" i="1" dirty="0">
                <a:solidFill>
                  <a:srgbClr val="0B3C6E"/>
                </a:solidFill>
                <a:latin typeface="Yu Gothic"/>
                <a:ea typeface="Yu Gothic"/>
              </a:rPr>
              <a:t>～ </a:t>
            </a:r>
            <a:r>
              <a:rPr lang="en-US" altLang="ja-JP" sz="1050" b="1" i="1" dirty="0">
                <a:solidFill>
                  <a:srgbClr val="0B3C6E"/>
                </a:solidFill>
                <a:latin typeface="Yu Gothic"/>
                <a:ea typeface="Yu Gothic"/>
              </a:rPr>
              <a:t>J</a:t>
            </a:r>
            <a:r>
              <a:rPr lang="en-US" altLang="ja-JP" sz="1050" b="1" i="1" dirty="0">
                <a:solidFill>
                  <a:srgbClr val="0B3C6E"/>
                </a:solidFill>
              </a:rPr>
              <a:t>TB</a:t>
            </a:r>
            <a:r>
              <a:rPr lang="ja-JP" altLang="en-US" sz="1050" b="1" i="1" dirty="0">
                <a:solidFill>
                  <a:srgbClr val="0B3C6E"/>
                </a:solidFill>
              </a:rPr>
              <a:t>のベテラン添乗員が現地の最新情報やコースの違いを説明～</a:t>
            </a:r>
            <a:endParaRPr lang="ja-JP" altLang="en-US" sz="1050" b="1" i="1" dirty="0">
              <a:solidFill>
                <a:srgbClr val="0B3C6E"/>
              </a:solidFill>
              <a:latin typeface="Yu Gothic"/>
              <a:ea typeface="Yu Gothi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17044" y="1686841"/>
            <a:ext cx="5538487" cy="437112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altLang="ja-JP" sz="3600" b="1" spc="300" dirty="0">
                <a:solidFill>
                  <a:srgbClr val="0B3C6E"/>
                </a:solidFill>
                <a:latin typeface="Yu Gothic"/>
                <a:ea typeface="Yu Gothic"/>
              </a:rPr>
              <a:t>JTB</a:t>
            </a:r>
            <a:r>
              <a:rPr lang="ja-JP" altLang="en-US" sz="3600" b="1" spc="300" dirty="0">
                <a:solidFill>
                  <a:srgbClr val="0B3C6E"/>
                </a:solidFill>
                <a:latin typeface="Yu Gothic"/>
                <a:ea typeface="Yu Gothic"/>
              </a:rPr>
              <a:t>海外旅行説明会</a:t>
            </a:r>
          </a:p>
        </p:txBody>
      </p:sp>
      <p:sp>
        <p:nvSpPr>
          <p:cNvPr id="10" name="Shape 10"/>
          <p:cNvSpPr/>
          <p:nvPr/>
        </p:nvSpPr>
        <p:spPr>
          <a:xfrm>
            <a:off x="1459265" y="2106129"/>
            <a:ext cx="3901077" cy="483855"/>
          </a:xfrm>
          <a:prstGeom prst="roundRect">
            <a:avLst>
              <a:gd name="adj" fmla="val 48889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1976250" y="2071609"/>
            <a:ext cx="2743200" cy="584276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altLang="en-US" sz="1600" b="1" dirty="0">
                <a:solidFill>
                  <a:srgbClr val="1677C9"/>
                </a:solidFill>
                <a:latin typeface="Yu Gothic"/>
                <a:ea typeface="Yu Gothic"/>
              </a:rPr>
              <a:t>2027年4月以降の旅行説明会</a:t>
            </a:r>
            <a:endParaRPr lang="en-US" altLang="ja-JP" sz="1600" b="1" dirty="0">
              <a:solidFill>
                <a:srgbClr val="1677C9"/>
              </a:solidFill>
              <a:latin typeface="Yu Gothic"/>
              <a:ea typeface="Yu Gothic"/>
            </a:endParaRPr>
          </a:p>
          <a:p>
            <a:pPr algn="ctr"/>
            <a:r>
              <a:rPr lang="ja-JP" altLang="en-US" sz="1600" b="1" dirty="0">
                <a:solidFill>
                  <a:srgbClr val="1677C9"/>
                </a:solidFill>
              </a:rPr>
              <a:t>（ゴールデンウイーク・お盆を含む）</a:t>
            </a:r>
            <a:endParaRPr lang="ja-JP" altLang="en-US" sz="1600" b="1" dirty="0">
              <a:solidFill>
                <a:srgbClr val="1677C9"/>
              </a:solidFill>
              <a:latin typeface="Yu Gothic"/>
              <a:ea typeface="Yu Gothic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1753756" y="2674489"/>
            <a:ext cx="3291840" cy="414233"/>
          </a:xfrm>
          <a:prstGeom prst="roundRect">
            <a:avLst>
              <a:gd name="adj" fmla="val 50000"/>
            </a:avLst>
          </a:prstGeom>
          <a:solidFill>
            <a:srgbClr val="1677C9"/>
          </a:solidFill>
          <a:ln w="25400">
            <a:solidFill>
              <a:srgbClr val="FFFFFF"/>
            </a:solidFill>
          </a:ln>
        </p:spPr>
      </p:sp>
      <p:sp>
        <p:nvSpPr>
          <p:cNvPr id="13" name="TextBox 13"/>
          <p:cNvSpPr txBox="1"/>
          <p:nvPr/>
        </p:nvSpPr>
        <p:spPr>
          <a:xfrm>
            <a:off x="1753756" y="2655886"/>
            <a:ext cx="3310060" cy="432836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altLang="en-US" sz="1125" b="1" dirty="0">
                <a:solidFill>
                  <a:srgbClr val="FFFFFF"/>
                </a:solidFill>
                <a:latin typeface="Yu Gothic"/>
                <a:ea typeface="Yu Gothic"/>
              </a:rPr>
              <a:t>2026年 </a:t>
            </a:r>
            <a:r>
              <a:rPr lang="ja-JP" altLang="en-US" sz="2100" b="1" dirty="0">
                <a:solidFill>
                  <a:srgbClr val="FFFFFF"/>
                </a:solidFill>
                <a:latin typeface="Yu Gothic"/>
                <a:ea typeface="Yu Gothic"/>
              </a:rPr>
              <a:t>11月21日（土）</a:t>
            </a:r>
            <a:r>
              <a:rPr lang="ja-JP" altLang="en-US" sz="2100" b="1" dirty="0">
                <a:solidFill>
                  <a:srgbClr val="FFD400"/>
                </a:solidFill>
                <a:latin typeface="Yu Gothic"/>
                <a:ea typeface="Yu Gothic"/>
              </a:rPr>
              <a:t> </a:t>
            </a:r>
            <a:r>
              <a:rPr lang="ja-JP" altLang="en-US" sz="1500" b="1" dirty="0">
                <a:solidFill>
                  <a:srgbClr val="FFD400"/>
                </a:solidFill>
                <a:latin typeface="Yu Gothic"/>
                <a:ea typeface="Yu Gothic"/>
              </a:rPr>
              <a:t>開催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92931" y="3045552"/>
            <a:ext cx="5671566" cy="854139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altLang="en-US" sz="1200" b="1" dirty="0" smtClean="0">
                <a:solidFill>
                  <a:srgbClr val="0B3C6E"/>
                </a:solidFill>
              </a:rPr>
              <a:t>事前予約制・初めての方でも大歓迎</a:t>
            </a:r>
            <a:endParaRPr lang="en-US" altLang="ja-JP" sz="1200" b="1" dirty="0" smtClean="0">
              <a:solidFill>
                <a:srgbClr val="0B3C6E"/>
              </a:solidFill>
            </a:endParaRPr>
          </a:p>
          <a:p>
            <a:pPr algn="ctr"/>
            <a:r>
              <a:rPr lang="ja-JP" altLang="en-US" sz="1200" b="1" dirty="0" smtClean="0">
                <a:solidFill>
                  <a:srgbClr val="0B3C6E"/>
                </a:solidFill>
              </a:rPr>
              <a:t>ヨーロッパ周遊・バスツアー「ランドクルーズ」も紹介します</a:t>
            </a:r>
            <a:endParaRPr lang="en-US" altLang="ja-JP" sz="1200" b="1" dirty="0" smtClean="0">
              <a:solidFill>
                <a:srgbClr val="0B3C6E"/>
              </a:solidFill>
            </a:endParaRPr>
          </a:p>
          <a:p>
            <a:pPr algn="ctr"/>
            <a:r>
              <a:rPr lang="ja-JP" altLang="en-US" sz="1200" b="1" dirty="0" smtClean="0">
                <a:solidFill>
                  <a:srgbClr val="0B3C6E"/>
                </a:solidFill>
              </a:rPr>
              <a:t>各回説明会終了後、相談会を実施いたします</a:t>
            </a:r>
            <a:endParaRPr lang="ja-JP" altLang="en-US" sz="1200" b="1" dirty="0">
              <a:solidFill>
                <a:srgbClr val="0B3C6E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980049" y="3767493"/>
            <a:ext cx="4893542" cy="398611"/>
          </a:xfrm>
          <a:prstGeom prst="roundRect">
            <a:avLst>
              <a:gd name="adj" fmla="val 19444"/>
            </a:avLst>
          </a:prstGeom>
          <a:solidFill>
            <a:srgbClr val="FFFFFF">
              <a:alpha val="96000"/>
            </a:srgbClr>
          </a:solidFill>
          <a:ln>
            <a:noFill/>
          </a:ln>
        </p:spPr>
      </p:sp>
      <p:sp>
        <p:nvSpPr>
          <p:cNvPr id="16" name="Shape 16"/>
          <p:cNvSpPr/>
          <p:nvPr/>
        </p:nvSpPr>
        <p:spPr>
          <a:xfrm>
            <a:off x="1071097" y="3830072"/>
            <a:ext cx="582930" cy="233172"/>
          </a:xfrm>
          <a:prstGeom prst="roundRect">
            <a:avLst>
              <a:gd name="adj" fmla="val 50000"/>
            </a:avLst>
          </a:prstGeom>
          <a:solidFill>
            <a:srgbClr val="1677C9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1087459" y="3767495"/>
            <a:ext cx="582930" cy="326553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altLang="en-US" sz="1050" b="1" dirty="0">
                <a:solidFill>
                  <a:srgbClr val="FFFFFF"/>
                </a:solidFill>
                <a:latin typeface="Yu Gothic"/>
                <a:ea typeface="Yu Gothic"/>
              </a:rPr>
              <a:t>第1部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45075" y="3830072"/>
            <a:ext cx="1714500" cy="263976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altLang="en-US" sz="1500" b="1" dirty="0">
                <a:solidFill>
                  <a:srgbClr val="0B3C6E"/>
                </a:solidFill>
                <a:latin typeface="Yu Gothic"/>
                <a:ea typeface="Yu Gothic"/>
              </a:rPr>
              <a:t>スイス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33438" y="3767493"/>
            <a:ext cx="1810157" cy="35627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altLang="en-US" sz="1500" b="1" dirty="0">
                <a:solidFill>
                  <a:srgbClr val="3B4A5C"/>
                </a:solidFill>
                <a:latin typeface="Yu Gothic"/>
                <a:ea typeface="Yu Gothic"/>
              </a:rPr>
              <a:t>10:00～11:</a:t>
            </a:r>
            <a:r>
              <a:rPr lang="en-US" altLang="ja-JP" sz="1500" b="1" dirty="0">
                <a:solidFill>
                  <a:srgbClr val="3B4A5C"/>
                </a:solidFill>
                <a:latin typeface="Yu Gothic"/>
                <a:ea typeface="Yu Gothic"/>
              </a:rPr>
              <a:t>30</a:t>
            </a:r>
            <a:endParaRPr lang="ja-JP" altLang="en-US" sz="1500" b="1" dirty="0">
              <a:solidFill>
                <a:srgbClr val="3B4A5C"/>
              </a:solidFill>
              <a:latin typeface="Yu Gothic"/>
              <a:ea typeface="Yu Gothic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994883" y="4212748"/>
            <a:ext cx="4917186" cy="365715"/>
          </a:xfrm>
          <a:prstGeom prst="roundRect">
            <a:avLst>
              <a:gd name="adj" fmla="val 19444"/>
            </a:avLst>
          </a:prstGeom>
          <a:solidFill>
            <a:srgbClr val="FFFFFF">
              <a:alpha val="96000"/>
            </a:srgbClr>
          </a:solidFill>
          <a:ln>
            <a:noFill/>
          </a:ln>
        </p:spPr>
      </p:sp>
      <p:sp>
        <p:nvSpPr>
          <p:cNvPr id="21" name="Shape 21"/>
          <p:cNvSpPr/>
          <p:nvPr/>
        </p:nvSpPr>
        <p:spPr>
          <a:xfrm>
            <a:off x="1058704" y="4278059"/>
            <a:ext cx="582930" cy="241506"/>
          </a:xfrm>
          <a:prstGeom prst="roundRect">
            <a:avLst>
              <a:gd name="adj" fmla="val 50000"/>
            </a:avLst>
          </a:prstGeom>
          <a:solidFill>
            <a:srgbClr val="1677C9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1058704" y="4278060"/>
            <a:ext cx="583501" cy="306752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altLang="en-US" sz="1050" b="1" dirty="0">
                <a:solidFill>
                  <a:srgbClr val="FFFFFF"/>
                </a:solidFill>
                <a:latin typeface="Yu Gothic"/>
                <a:ea typeface="Yu Gothic"/>
              </a:rPr>
              <a:t>第2部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45075" y="4232005"/>
            <a:ext cx="1528703" cy="348784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altLang="en-US" sz="1500" b="1" dirty="0">
                <a:solidFill>
                  <a:srgbClr val="0B3C6E"/>
                </a:solidFill>
                <a:latin typeface="Yu Gothic"/>
                <a:ea typeface="Yu Gothic"/>
              </a:rPr>
              <a:t>イタリア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33438" y="4242320"/>
            <a:ext cx="1810157" cy="298296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altLang="en-US" sz="1500" b="1" dirty="0">
                <a:solidFill>
                  <a:srgbClr val="3B4A5C"/>
                </a:solidFill>
                <a:latin typeface="Yu Gothic"/>
                <a:ea typeface="Yu Gothic"/>
              </a:rPr>
              <a:t>13:00～14:</a:t>
            </a:r>
            <a:r>
              <a:rPr lang="en-US" altLang="ja-JP" sz="1500" b="1" dirty="0">
                <a:solidFill>
                  <a:srgbClr val="3B4A5C"/>
                </a:solidFill>
                <a:latin typeface="Yu Gothic"/>
                <a:ea typeface="Yu Gothic"/>
              </a:rPr>
              <a:t>3</a:t>
            </a:r>
            <a:r>
              <a:rPr lang="ja-JP" altLang="en-US" sz="1500" b="1" dirty="0">
                <a:solidFill>
                  <a:srgbClr val="3B4A5C"/>
                </a:solidFill>
                <a:latin typeface="Yu Gothic"/>
                <a:ea typeface="Yu Gothic"/>
              </a:rPr>
              <a:t>0</a:t>
            </a:r>
            <a:endParaRPr lang="ja-JP" altLang="en-US" sz="1200" b="1" dirty="0">
              <a:solidFill>
                <a:srgbClr val="3B4A5C"/>
              </a:solidFill>
              <a:latin typeface="Yu Gothic"/>
              <a:ea typeface="Yu Gothic"/>
            </a:endParaRPr>
          </a:p>
        </p:txBody>
      </p:sp>
      <p:sp>
        <p:nvSpPr>
          <p:cNvPr id="25" name="Shape 25"/>
          <p:cNvSpPr/>
          <p:nvPr/>
        </p:nvSpPr>
        <p:spPr>
          <a:xfrm>
            <a:off x="997089" y="4632110"/>
            <a:ext cx="4917186" cy="410965"/>
          </a:xfrm>
          <a:prstGeom prst="roundRect">
            <a:avLst>
              <a:gd name="adj" fmla="val 19444"/>
            </a:avLst>
          </a:prstGeom>
          <a:solidFill>
            <a:srgbClr val="FFFFFF">
              <a:alpha val="96000"/>
            </a:srgbClr>
          </a:solidFill>
          <a:ln>
            <a:noFill/>
          </a:ln>
        </p:spPr>
      </p:sp>
      <p:sp>
        <p:nvSpPr>
          <p:cNvPr id="26" name="Shape 26"/>
          <p:cNvSpPr/>
          <p:nvPr/>
        </p:nvSpPr>
        <p:spPr>
          <a:xfrm>
            <a:off x="1071547" y="4697358"/>
            <a:ext cx="582930" cy="233172"/>
          </a:xfrm>
          <a:prstGeom prst="roundRect">
            <a:avLst>
              <a:gd name="adj" fmla="val 50000"/>
            </a:avLst>
          </a:prstGeom>
          <a:solidFill>
            <a:srgbClr val="1677C9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1071547" y="4489605"/>
            <a:ext cx="582930" cy="653896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altLang="en-US" sz="1050" b="1" dirty="0">
                <a:solidFill>
                  <a:srgbClr val="FFFFFF"/>
                </a:solidFill>
                <a:latin typeface="Yu Gothic"/>
                <a:ea typeface="Yu Gothic"/>
              </a:rPr>
              <a:t>第3部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45075" y="4678754"/>
            <a:ext cx="1714500" cy="35609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altLang="en-US" sz="1500" b="1" dirty="0">
                <a:solidFill>
                  <a:srgbClr val="0B3C6E"/>
                </a:solidFill>
                <a:latin typeface="Yu Gothic"/>
                <a:ea typeface="Yu Gothic"/>
              </a:rPr>
              <a:t>フランス・スペイン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733438" y="4697358"/>
            <a:ext cx="1810157" cy="337486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altLang="en-US" sz="1500" b="1" dirty="0">
                <a:solidFill>
                  <a:srgbClr val="3B4A5C"/>
                </a:solidFill>
                <a:latin typeface="Yu Gothic"/>
                <a:ea typeface="Yu Gothic"/>
              </a:rPr>
              <a:t>15:00～16:</a:t>
            </a:r>
            <a:r>
              <a:rPr lang="en-US" altLang="ja-JP" sz="1500" b="1" dirty="0">
                <a:solidFill>
                  <a:srgbClr val="3B4A5C"/>
                </a:solidFill>
                <a:latin typeface="Yu Gothic"/>
                <a:ea typeface="Yu Gothic"/>
              </a:rPr>
              <a:t>3</a:t>
            </a:r>
            <a:r>
              <a:rPr lang="ja-JP" altLang="en-US" sz="1500" b="1" dirty="0">
                <a:solidFill>
                  <a:srgbClr val="3B4A5C"/>
                </a:solidFill>
                <a:latin typeface="Yu Gothic"/>
                <a:ea typeface="Yu Gothic"/>
              </a:rPr>
              <a:t>0</a:t>
            </a:r>
            <a:endParaRPr lang="ja-JP" altLang="en-US" sz="1200" b="1" dirty="0">
              <a:solidFill>
                <a:srgbClr val="3B4A5C"/>
              </a:solidFill>
              <a:latin typeface="Yu Gothic"/>
              <a:ea typeface="Yu Gothic"/>
            </a:endParaRP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044" y="44148"/>
            <a:ext cx="1268051" cy="1166083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677" y="69860"/>
            <a:ext cx="1317713" cy="1168196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974" y="52546"/>
            <a:ext cx="1197227" cy="1157685"/>
          </a:xfrm>
          <a:prstGeom prst="rect">
            <a:avLst/>
          </a:prstGeom>
        </p:spPr>
      </p:pic>
      <p:sp>
        <p:nvSpPr>
          <p:cNvPr id="48" name="角丸四角形 47"/>
          <p:cNvSpPr/>
          <p:nvPr/>
        </p:nvSpPr>
        <p:spPr>
          <a:xfrm>
            <a:off x="4557641" y="6508729"/>
            <a:ext cx="594041" cy="26447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88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お申込</a:t>
            </a:r>
            <a:endParaRPr lang="ja-JP" altLang="en-US" sz="788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角丸四角形 50"/>
          <p:cNvSpPr/>
          <p:nvPr/>
        </p:nvSpPr>
        <p:spPr>
          <a:xfrm>
            <a:off x="5209151" y="6508729"/>
            <a:ext cx="594041" cy="26447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会場</a:t>
            </a:r>
            <a:endParaRPr lang="en-US" altLang="ja-JP" sz="788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7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アクセス</a:t>
            </a:r>
          </a:p>
        </p:txBody>
      </p:sp>
      <p:pic>
        <p:nvPicPr>
          <p:cNvPr id="5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11" y="1945585"/>
            <a:ext cx="922911" cy="879860"/>
          </a:xfrm>
          <a:prstGeom prst="rect">
            <a:avLst/>
          </a:prstGeom>
        </p:spPr>
      </p:pic>
      <p:sp>
        <p:nvSpPr>
          <p:cNvPr id="61" name="正方形/長方形 60"/>
          <p:cNvSpPr/>
          <p:nvPr/>
        </p:nvSpPr>
        <p:spPr>
          <a:xfrm flipH="1">
            <a:off x="220128" y="2117025"/>
            <a:ext cx="71120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900" b="1" dirty="0">
                <a:solidFill>
                  <a:srgbClr val="C00000"/>
                </a:solidFill>
              </a:rPr>
              <a:t>各回</a:t>
            </a:r>
          </a:p>
          <a:p>
            <a:pPr algn="ctr"/>
            <a:r>
              <a:rPr lang="ja-JP" altLang="en-US" sz="1200" b="1" dirty="0">
                <a:solidFill>
                  <a:srgbClr val="C00000"/>
                </a:solidFill>
              </a:rPr>
              <a:t>定員</a:t>
            </a:r>
            <a:r>
              <a:rPr lang="en-US" altLang="ja-JP" sz="1200" b="1" dirty="0">
                <a:solidFill>
                  <a:srgbClr val="C00000"/>
                </a:solidFill>
              </a:rPr>
              <a:t>50</a:t>
            </a:r>
            <a:r>
              <a:rPr lang="ja-JP" altLang="en-US" sz="1200" b="1" dirty="0">
                <a:solidFill>
                  <a:srgbClr val="C00000"/>
                </a:solidFill>
              </a:rPr>
              <a:t>名</a:t>
            </a:r>
          </a:p>
        </p:txBody>
      </p:sp>
    </p:spTree>
    <p:extLst>
      <p:ext uri="{BB962C8B-B14F-4D97-AF65-F5344CB8AC3E}">
        <p14:creationId xmlns:p14="http://schemas.microsoft.com/office/powerpoint/2010/main" val="24260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rgbClr val="000000"/>
      </a:dk1>
      <a:lt1>
        <a:srgbClr val="FFFFFF"/>
      </a:lt1>
      <a:dk2>
        <a:srgbClr val="0B3C6E"/>
      </a:dk2>
      <a:lt2>
        <a:srgbClr val="E6F7FF"/>
      </a:lt2>
      <a:accent1>
        <a:srgbClr val="1677C9"/>
      </a:accent1>
      <a:accent2>
        <a:srgbClr val="FFD400"/>
      </a:accent2>
      <a:accent3>
        <a:srgbClr val="2E9FE0"/>
      </a:accent3>
      <a:accent4>
        <a:srgbClr val="D7263D"/>
      </a:accent4>
      <a:accent5>
        <a:srgbClr val="12A150"/>
      </a:accent5>
      <a:accent6>
        <a:srgbClr val="FF8A3D"/>
      </a:accent6>
      <a:hlink>
        <a:srgbClr val="0563C1"/>
      </a:hlink>
      <a:folHlink>
        <a:srgbClr val="954F72"/>
      </a:folHlink>
    </a:clrScheme>
    <a:fontScheme name="Summer">
      <a:majorFont>
        <a:latin typeface="Yu Gothic"/>
        <a:ea typeface="Yu Gothic"/>
        <a:cs typeface=""/>
      </a:majorFont>
      <a:minorFont>
        <a:latin typeface="Yu Gothic"/>
        <a:ea typeface="Yu Gothic"/>
        <a:cs typeface=""/>
      </a:minorFont>
    </a:fontScheme>
    <a:fmtScheme name="Summer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9525">
          <a:solidFill>
            <a:schemeClr val="phClr"/>
          </a:solidFill>
        </a:ln>
        <a:ln w="9525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96</Words>
  <Application>Microsoft Office PowerPoint</Application>
  <PresentationFormat>ユーザー設定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Gothic</vt:lpstr>
      <vt:lpstr>Yu Gothic</vt:lpstr>
      <vt:lpstr>Summer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U6842N0006</dc:creator>
  <cp:lastModifiedBy>西尾 美紀(JTB)</cp:lastModifiedBy>
  <cp:revision>18</cp:revision>
  <dcterms:modified xsi:type="dcterms:W3CDTF">2026-10-18T06:24:18Z</dcterms:modified>
</cp:coreProperties>
</file>