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</p:sldMasterIdLst>
  <p:sldIdLst>
    <p:sldId id="257" r:id="rId2"/>
    <p:sldId id="258" r:id="rId3"/>
    <p:sldId id="262" r:id="rId4"/>
    <p:sldId id="260" r:id="rId5"/>
    <p:sldId id="261" r:id="rId6"/>
    <p:sldId id="259" r:id="rId7"/>
    <p:sldId id="263" r:id="rId8"/>
  </p:sldIdLst>
  <p:sldSz cx="6858000" cy="9144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2C0B"/>
    <a:srgbClr val="FF3399"/>
    <a:srgbClr val="F7F59F"/>
    <a:srgbClr val="ECE721"/>
    <a:srgbClr val="EF4C19"/>
    <a:srgbClr val="77E0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219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724D75E-6D0F-2B3A-0647-8EFBEEBA39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BB0E2CC-86FC-C02F-F682-E3B958AF32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0F19C45-39D4-A940-12D5-0D08C0C8D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403C0-A222-4446-9921-2CD2B38C9FAB}" type="datetimeFigureOut">
              <a:rPr kumimoji="1" lang="ja-JP" altLang="en-US" smtClean="0"/>
              <a:t>2026/5/9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D48E24E-48D6-8396-018A-7C7D31D46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0B064FF-E41F-8D05-A129-F3A47EEBA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53B99-B1CD-4EA6-A55F-DBDB58850D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9420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9E22DEA-1593-CA4F-60B2-4E8083DA9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709E9D4-679B-BED4-65B0-D98D34FA22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9AB8C50-26E2-4A3F-0317-70D2ABA86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403C0-A222-4446-9921-2CD2B38C9FAB}" type="datetimeFigureOut">
              <a:rPr kumimoji="1" lang="ja-JP" altLang="en-US" smtClean="0"/>
              <a:t>2026/5/9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FC0AD51-AE4D-D899-C073-055EF4FFF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C8123A2-4605-9E37-D06E-561BA11E8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53B99-B1CD-4EA6-A55F-DBDB58850D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5001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F566AB2-1015-BF0A-4403-3323C1EED4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6" y="486834"/>
            <a:ext cx="1478756" cy="774911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054EC05-1790-1296-3825-D1D5BF3840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7" y="486834"/>
            <a:ext cx="4350544" cy="774911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FE1FC1B-CA19-6301-F090-9898CBB95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403C0-A222-4446-9921-2CD2B38C9FAB}" type="datetimeFigureOut">
              <a:rPr kumimoji="1" lang="ja-JP" altLang="en-US" smtClean="0"/>
              <a:t>2026/5/9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875B49E-2408-6BAA-3D6B-353A88DF1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D3086C7-2C25-5DA2-A678-A680C0903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53B99-B1CD-4EA6-A55F-DBDB58850D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4067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441656-8063-0866-5F1C-3C4395596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E25737B-0350-22B0-4930-D22A5DDF59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9B564CE-EAD0-68C0-231A-A4A77A2F2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403C0-A222-4446-9921-2CD2B38C9FAB}" type="datetimeFigureOut">
              <a:rPr kumimoji="1" lang="ja-JP" altLang="en-US" smtClean="0"/>
              <a:t>2026/5/9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59F9B27-8FED-D694-89B0-2D6F7D33E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78C76C1-96AF-0B1F-4E61-0462CE261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53B99-B1CD-4EA6-A55F-DBDB58850D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0251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D93DE0-DCF4-51F7-443E-3218C2EDC1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0AD0F58-5B43-FF00-1D88-B64CBAD79A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C4B86A4-7547-8895-189F-F6BB56ED7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403C0-A222-4446-9921-2CD2B38C9FAB}" type="datetimeFigureOut">
              <a:rPr kumimoji="1" lang="ja-JP" altLang="en-US" smtClean="0"/>
              <a:t>2026/5/9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C52D57A-EC30-289E-474E-1A0B0713A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2CE3364-227B-2B3F-3BFE-1F43C96E6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53B99-B1CD-4EA6-A55F-DBDB58850D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7483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1FD9AEA-C105-779B-414A-A1F325F6D3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0CB1F8A-C217-2513-F0ED-2C71F0164F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07744AC-2764-9173-195D-F0D431F43B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12FFC29-48B2-7FFA-1FC7-FB0EEFE36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403C0-A222-4446-9921-2CD2B38C9FAB}" type="datetimeFigureOut">
              <a:rPr kumimoji="1" lang="ja-JP" altLang="en-US" smtClean="0"/>
              <a:t>2026/5/9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5C7A0DD-4D60-AE6A-B3FE-78C74094E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B76C465-66DC-CCCB-CDD5-A989949C7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53B99-B1CD-4EA6-A55F-DBDB58850D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0112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9BFBCDA-2325-AEC7-5994-D9850997E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AF39EE7-AE57-9EEA-0D1F-CD6493CCAE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7813017-C2F3-9CDE-D04A-1B77CC8E45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438CF07-814E-6D62-2163-720748B43E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39557DC-2826-FC6E-DA6E-EBA0A8202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ACD263F9-3705-CE0B-6588-E71D49AF4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403C0-A222-4446-9921-2CD2B38C9FAB}" type="datetimeFigureOut">
              <a:rPr kumimoji="1" lang="ja-JP" altLang="en-US" smtClean="0"/>
              <a:t>2026/5/9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B04E0FA-28FA-42CE-D62D-B7760B99C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26CA245-2C58-87D8-0907-680A13F6E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53B99-B1CD-4EA6-A55F-DBDB58850D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023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3CE682-5312-2A5D-159D-498CF54B9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D2B425C-BF72-5632-95F4-648460777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403C0-A222-4446-9921-2CD2B38C9FAB}" type="datetimeFigureOut">
              <a:rPr kumimoji="1" lang="ja-JP" altLang="en-US" smtClean="0"/>
              <a:t>2026/5/9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E1C2CFB-1CFC-A67E-81C3-127F6A504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3FF1325-9FC7-1A5D-98B3-C84AD48C2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53B99-B1CD-4EA6-A55F-DBDB58850D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7740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C95CDD9-5198-2D56-8B22-9F1B7C77B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403C0-A222-4446-9921-2CD2B38C9FAB}" type="datetimeFigureOut">
              <a:rPr kumimoji="1" lang="ja-JP" altLang="en-US" smtClean="0"/>
              <a:t>2026/5/9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4E041DB-4F43-32BB-5021-139132479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8646D47-7188-CA27-E730-8D7C60C92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53B99-B1CD-4EA6-A55F-DBDB58850D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5471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9170F0E-81AA-38C2-4F75-7B1AEC5559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CB7CEF2-8C5A-9F6E-E94F-52DB116D60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9998AC3-AA41-F288-CEF5-6E176395A3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406A6D4-8850-4192-65FC-AC1397207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403C0-A222-4446-9921-2CD2B38C9FAB}" type="datetimeFigureOut">
              <a:rPr kumimoji="1" lang="ja-JP" altLang="en-US" smtClean="0"/>
              <a:t>2026/5/9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CFD85DB-2BCE-1590-8966-4C5642615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CDB7094-C853-C04F-5918-5D11AD634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53B99-B1CD-4EA6-A55F-DBDB58850D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7076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25FE661-153E-2C61-E514-46805B911D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C228F95-742B-1152-8A94-DD7F61FACF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CB060DB-943D-1F9F-6B2D-FA263BCDFC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8C24D4-8062-7CFE-37DD-BF5E722BF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403C0-A222-4446-9921-2CD2B38C9FAB}" type="datetimeFigureOut">
              <a:rPr kumimoji="1" lang="ja-JP" altLang="en-US" smtClean="0"/>
              <a:t>2026/5/9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B426A6E-84F1-D0CA-127E-DAECF20E5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497812C-5887-7FD1-16BC-11F9F018D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53B99-B1CD-4EA6-A55F-DBDB58850D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5443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C9A752C-B1A3-7456-7ACD-0BC940AAE6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1D9279A-A109-5B9B-3623-6EF15E9B0C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F8434D7-7800-501F-DF53-1C5415209A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C403C0-A222-4446-9921-2CD2B38C9FAB}" type="datetimeFigureOut">
              <a:rPr kumimoji="1" lang="ja-JP" altLang="en-US" smtClean="0"/>
              <a:t>2026/5/9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78592C4-A97C-4093-93FB-C538B52A20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1AAE541-1A08-F9F2-E688-37F3A862FE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253B99-B1CD-4EA6-A55F-DBDB58850D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1512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レーム 3">
            <a:extLst>
              <a:ext uri="{FF2B5EF4-FFF2-40B4-BE49-F238E27FC236}">
                <a16:creationId xmlns:a16="http://schemas.microsoft.com/office/drawing/2014/main" id="{4A5859E8-3C0E-3BBF-72D9-C46CBF4314CA}"/>
              </a:ext>
            </a:extLst>
          </p:cNvPr>
          <p:cNvSpPr/>
          <p:nvPr/>
        </p:nvSpPr>
        <p:spPr>
          <a:xfrm>
            <a:off x="678656" y="2907506"/>
            <a:ext cx="5186363" cy="3443288"/>
          </a:xfrm>
          <a:prstGeom prst="fram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>
              <a:solidFill>
                <a:schemeClr val="tx1"/>
              </a:solidFill>
            </a:endParaRPr>
          </a:p>
        </p:txBody>
      </p:sp>
      <p:sp>
        <p:nvSpPr>
          <p:cNvPr id="5" name="リボン: 上に曲がる 4">
            <a:extLst>
              <a:ext uri="{FF2B5EF4-FFF2-40B4-BE49-F238E27FC236}">
                <a16:creationId xmlns:a16="http://schemas.microsoft.com/office/drawing/2014/main" id="{26603523-BD5C-2510-DB34-1D869EA1D6DA}"/>
              </a:ext>
            </a:extLst>
          </p:cNvPr>
          <p:cNvSpPr/>
          <p:nvPr/>
        </p:nvSpPr>
        <p:spPr>
          <a:xfrm>
            <a:off x="678656" y="2771776"/>
            <a:ext cx="5186363" cy="764381"/>
          </a:xfrm>
          <a:prstGeom prst="ribbon2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2624A0E-B19A-D97A-7495-C2A1E450C385}"/>
              </a:ext>
            </a:extLst>
          </p:cNvPr>
          <p:cNvSpPr/>
          <p:nvPr/>
        </p:nvSpPr>
        <p:spPr>
          <a:xfrm>
            <a:off x="1663704" y="2907506"/>
            <a:ext cx="3216266" cy="530915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ja-JP" altLang="en-US" sz="30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当店限定成約特典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A252DB24-695D-0EB2-16B5-DACBB3C01106}"/>
              </a:ext>
            </a:extLst>
          </p:cNvPr>
          <p:cNvSpPr/>
          <p:nvPr/>
        </p:nvSpPr>
        <p:spPr>
          <a:xfrm>
            <a:off x="1167307" y="3914127"/>
            <a:ext cx="636118" cy="484748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ja-JP" altLang="en-US" sz="27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</a:rPr>
              <a:t>★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78EB3C2-B640-FD0A-616C-D98C06D35E01}"/>
              </a:ext>
            </a:extLst>
          </p:cNvPr>
          <p:cNvSpPr/>
          <p:nvPr/>
        </p:nvSpPr>
        <p:spPr>
          <a:xfrm>
            <a:off x="1663704" y="3983375"/>
            <a:ext cx="1292663" cy="346249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ja-JP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２泊以上で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33880CCA-06BE-17A9-BEBC-F833A32EC7C4}"/>
              </a:ext>
            </a:extLst>
          </p:cNvPr>
          <p:cNvSpPr/>
          <p:nvPr/>
        </p:nvSpPr>
        <p:spPr>
          <a:xfrm>
            <a:off x="1628507" y="4398873"/>
            <a:ext cx="3600986" cy="900246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ja-JP" altLang="en-US" sz="27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お１人様１０００円の</a:t>
            </a:r>
            <a:endParaRPr lang="en-US" altLang="ja-JP" sz="2700" b="1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ja-JP" altLang="en-US" sz="27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館内利用券プレゼント</a:t>
            </a:r>
            <a:endParaRPr lang="en-US" altLang="ja-JP" sz="2700" b="1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40378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A2060F-E829-8748-5D73-31CE5388E2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レーム 3">
            <a:extLst>
              <a:ext uri="{FF2B5EF4-FFF2-40B4-BE49-F238E27FC236}">
                <a16:creationId xmlns:a16="http://schemas.microsoft.com/office/drawing/2014/main" id="{8B1D0131-FDFE-DA7E-BB21-243CF8E7F0D1}"/>
              </a:ext>
            </a:extLst>
          </p:cNvPr>
          <p:cNvSpPr/>
          <p:nvPr/>
        </p:nvSpPr>
        <p:spPr>
          <a:xfrm>
            <a:off x="678656" y="2907506"/>
            <a:ext cx="5186363" cy="3443288"/>
          </a:xfrm>
          <a:prstGeom prst="fram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>
              <a:solidFill>
                <a:schemeClr val="tx1"/>
              </a:solidFill>
            </a:endParaRPr>
          </a:p>
        </p:txBody>
      </p:sp>
      <p:sp>
        <p:nvSpPr>
          <p:cNvPr id="5" name="リボン: 上に曲がる 4">
            <a:extLst>
              <a:ext uri="{FF2B5EF4-FFF2-40B4-BE49-F238E27FC236}">
                <a16:creationId xmlns:a16="http://schemas.microsoft.com/office/drawing/2014/main" id="{16A48277-F72E-0217-CEF8-D953FCB11225}"/>
              </a:ext>
            </a:extLst>
          </p:cNvPr>
          <p:cNvSpPr/>
          <p:nvPr/>
        </p:nvSpPr>
        <p:spPr>
          <a:xfrm>
            <a:off x="678656" y="2771776"/>
            <a:ext cx="5186363" cy="764381"/>
          </a:xfrm>
          <a:prstGeom prst="ribbon2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5FA2CC9F-AC96-2D2E-CE3E-21D7BF39B2E4}"/>
              </a:ext>
            </a:extLst>
          </p:cNvPr>
          <p:cNvSpPr/>
          <p:nvPr/>
        </p:nvSpPr>
        <p:spPr>
          <a:xfrm>
            <a:off x="1663704" y="2907506"/>
            <a:ext cx="3216266" cy="530915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ja-JP" altLang="en-US" sz="30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当店限定成約特典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E8B7AEF7-991D-AFC2-894E-7549B6769680}"/>
              </a:ext>
            </a:extLst>
          </p:cNvPr>
          <p:cNvSpPr/>
          <p:nvPr/>
        </p:nvSpPr>
        <p:spPr>
          <a:xfrm>
            <a:off x="1231601" y="3706378"/>
            <a:ext cx="636118" cy="484748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ja-JP" altLang="en-US" sz="27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</a:rPr>
              <a:t>★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F81D2E7-83D8-EF74-FA7C-CF113096D561}"/>
              </a:ext>
            </a:extLst>
          </p:cNvPr>
          <p:cNvSpPr/>
          <p:nvPr/>
        </p:nvSpPr>
        <p:spPr>
          <a:xfrm>
            <a:off x="1663704" y="3775626"/>
            <a:ext cx="1292663" cy="346249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ja-JP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２泊以上で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E359725-4768-63A3-F617-16BBB704ED45}"/>
              </a:ext>
            </a:extLst>
          </p:cNvPr>
          <p:cNvSpPr/>
          <p:nvPr/>
        </p:nvSpPr>
        <p:spPr>
          <a:xfrm>
            <a:off x="1298220" y="4191124"/>
            <a:ext cx="3947234" cy="1315745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ja-JP" altLang="en-US" sz="27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ホテルオリジナル</a:t>
            </a:r>
            <a:endParaRPr lang="en-US" altLang="ja-JP" sz="2700" b="1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ja-JP" altLang="en-US" sz="27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トートバックを１室１枚</a:t>
            </a:r>
            <a:endParaRPr lang="en-US" altLang="ja-JP" sz="2700" b="1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ja-JP" altLang="en-US" sz="27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プレゼント！</a:t>
            </a:r>
            <a:endParaRPr lang="en-US" altLang="ja-JP" sz="2700" b="1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66503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D68C6C-4E0A-9F92-2923-F64838EB2F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レーム 3">
            <a:extLst>
              <a:ext uri="{FF2B5EF4-FFF2-40B4-BE49-F238E27FC236}">
                <a16:creationId xmlns:a16="http://schemas.microsoft.com/office/drawing/2014/main" id="{F1CEBCD5-15E4-4765-2D79-985592DA361C}"/>
              </a:ext>
            </a:extLst>
          </p:cNvPr>
          <p:cNvSpPr/>
          <p:nvPr/>
        </p:nvSpPr>
        <p:spPr>
          <a:xfrm>
            <a:off x="678656" y="2907506"/>
            <a:ext cx="5186363" cy="3443288"/>
          </a:xfrm>
          <a:prstGeom prst="fram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>
              <a:solidFill>
                <a:schemeClr val="tx1"/>
              </a:solidFill>
            </a:endParaRPr>
          </a:p>
        </p:txBody>
      </p:sp>
      <p:sp>
        <p:nvSpPr>
          <p:cNvPr id="5" name="リボン: 上に曲がる 4">
            <a:extLst>
              <a:ext uri="{FF2B5EF4-FFF2-40B4-BE49-F238E27FC236}">
                <a16:creationId xmlns:a16="http://schemas.microsoft.com/office/drawing/2014/main" id="{0A353F10-EB47-36E7-C8CC-7790078AB34E}"/>
              </a:ext>
            </a:extLst>
          </p:cNvPr>
          <p:cNvSpPr/>
          <p:nvPr/>
        </p:nvSpPr>
        <p:spPr>
          <a:xfrm>
            <a:off x="678656" y="2771776"/>
            <a:ext cx="5186363" cy="764381"/>
          </a:xfrm>
          <a:prstGeom prst="ribbon2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EB320DA-CED8-2EBE-0042-A4C2C61530B6}"/>
              </a:ext>
            </a:extLst>
          </p:cNvPr>
          <p:cNvSpPr/>
          <p:nvPr/>
        </p:nvSpPr>
        <p:spPr>
          <a:xfrm>
            <a:off x="1663704" y="2907506"/>
            <a:ext cx="3216266" cy="530915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ja-JP" altLang="en-US" sz="30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当店限定成約特典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EF53153-E047-ACC3-EA77-B32285AD88F8}"/>
              </a:ext>
            </a:extLst>
          </p:cNvPr>
          <p:cNvSpPr/>
          <p:nvPr/>
        </p:nvSpPr>
        <p:spPr>
          <a:xfrm>
            <a:off x="1231601" y="3741001"/>
            <a:ext cx="636118" cy="484748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ja-JP" altLang="en-US" sz="27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</a:rPr>
              <a:t>★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6684C60-BCBB-C1FC-E690-A627287CE770}"/>
              </a:ext>
            </a:extLst>
          </p:cNvPr>
          <p:cNvSpPr/>
          <p:nvPr/>
        </p:nvSpPr>
        <p:spPr>
          <a:xfrm>
            <a:off x="1720854" y="3811634"/>
            <a:ext cx="1292663" cy="346249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ja-JP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２泊以上で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9205AB4-59F0-9403-9C4C-446250A0C37E}"/>
              </a:ext>
            </a:extLst>
          </p:cNvPr>
          <p:cNvSpPr/>
          <p:nvPr/>
        </p:nvSpPr>
        <p:spPr>
          <a:xfrm>
            <a:off x="1125096" y="4225749"/>
            <a:ext cx="4293483" cy="1315745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ja-JP" altLang="en-US" sz="27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お１人様１枚</a:t>
            </a:r>
            <a:endParaRPr lang="en-US" altLang="ja-JP" sz="2700" b="1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ja-JP" altLang="en-US" sz="27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ウミカジテラス５００円券</a:t>
            </a:r>
            <a:endParaRPr lang="en-US" altLang="ja-JP" sz="2700" b="1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ja-JP" altLang="en-US" sz="27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プレゼント！</a:t>
            </a:r>
            <a:endParaRPr lang="en-US" altLang="ja-JP" sz="2700" b="1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7939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A5F3D2-0944-B32E-BF30-8DC900D57D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レーム 3">
            <a:extLst>
              <a:ext uri="{FF2B5EF4-FFF2-40B4-BE49-F238E27FC236}">
                <a16:creationId xmlns:a16="http://schemas.microsoft.com/office/drawing/2014/main" id="{3082B155-F44F-B186-762C-A6E1C4D6C515}"/>
              </a:ext>
            </a:extLst>
          </p:cNvPr>
          <p:cNvSpPr/>
          <p:nvPr/>
        </p:nvSpPr>
        <p:spPr>
          <a:xfrm>
            <a:off x="678656" y="2907506"/>
            <a:ext cx="5186363" cy="3443288"/>
          </a:xfrm>
          <a:prstGeom prst="fram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>
              <a:solidFill>
                <a:schemeClr val="tx1"/>
              </a:solidFill>
            </a:endParaRPr>
          </a:p>
        </p:txBody>
      </p:sp>
      <p:sp>
        <p:nvSpPr>
          <p:cNvPr id="5" name="リボン: 上に曲がる 4">
            <a:extLst>
              <a:ext uri="{FF2B5EF4-FFF2-40B4-BE49-F238E27FC236}">
                <a16:creationId xmlns:a16="http://schemas.microsoft.com/office/drawing/2014/main" id="{04C7F1AC-1EF4-C876-C92A-5F79AD3856B6}"/>
              </a:ext>
            </a:extLst>
          </p:cNvPr>
          <p:cNvSpPr/>
          <p:nvPr/>
        </p:nvSpPr>
        <p:spPr>
          <a:xfrm>
            <a:off x="678656" y="2771776"/>
            <a:ext cx="5186363" cy="764381"/>
          </a:xfrm>
          <a:prstGeom prst="ribbon2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15A779D6-2D1D-2F38-E100-CC80D390F94A}"/>
              </a:ext>
            </a:extLst>
          </p:cNvPr>
          <p:cNvSpPr/>
          <p:nvPr/>
        </p:nvSpPr>
        <p:spPr>
          <a:xfrm>
            <a:off x="1663704" y="2907506"/>
            <a:ext cx="3216266" cy="530915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ja-JP" altLang="en-US" sz="30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当店限定成約特典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144AB2BF-1906-C8DB-88D6-8AEC78C4CD55}"/>
              </a:ext>
            </a:extLst>
          </p:cNvPr>
          <p:cNvSpPr/>
          <p:nvPr/>
        </p:nvSpPr>
        <p:spPr>
          <a:xfrm>
            <a:off x="1167307" y="3914127"/>
            <a:ext cx="636118" cy="484748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ja-JP" altLang="en-US" sz="27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</a:rPr>
              <a:t>★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96A98D2-3D04-69D6-AAA5-484AD932996B}"/>
              </a:ext>
            </a:extLst>
          </p:cNvPr>
          <p:cNvSpPr/>
          <p:nvPr/>
        </p:nvSpPr>
        <p:spPr>
          <a:xfrm>
            <a:off x="1663704" y="3983375"/>
            <a:ext cx="1292663" cy="346249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ja-JP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２泊以上で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19FE691-34E5-D6E6-108C-1A703B09C0B9}"/>
              </a:ext>
            </a:extLst>
          </p:cNvPr>
          <p:cNvSpPr/>
          <p:nvPr/>
        </p:nvSpPr>
        <p:spPr>
          <a:xfrm>
            <a:off x="1455384" y="4398873"/>
            <a:ext cx="3947234" cy="900246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ja-JP" altLang="en-US" sz="27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館内利用券を１室につき</a:t>
            </a:r>
            <a:endParaRPr lang="en-US" altLang="ja-JP" sz="2700" b="1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en-US" altLang="ja-JP" sz="27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5,000</a:t>
            </a:r>
            <a:r>
              <a:rPr lang="ja-JP" altLang="en-US" sz="27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円プレゼント！</a:t>
            </a:r>
            <a:endParaRPr lang="en-US" altLang="ja-JP" sz="2700" b="1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41061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C34230-2A9D-F60C-7588-7D0DFB5B1C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レーム 3">
            <a:extLst>
              <a:ext uri="{FF2B5EF4-FFF2-40B4-BE49-F238E27FC236}">
                <a16:creationId xmlns:a16="http://schemas.microsoft.com/office/drawing/2014/main" id="{416DDC63-3026-4EB8-B04D-40E4AFCD8D34}"/>
              </a:ext>
            </a:extLst>
          </p:cNvPr>
          <p:cNvSpPr/>
          <p:nvPr/>
        </p:nvSpPr>
        <p:spPr>
          <a:xfrm>
            <a:off x="678656" y="2907506"/>
            <a:ext cx="5186363" cy="3443288"/>
          </a:xfrm>
          <a:prstGeom prst="fram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>
              <a:solidFill>
                <a:schemeClr val="tx1"/>
              </a:solidFill>
            </a:endParaRPr>
          </a:p>
        </p:txBody>
      </p:sp>
      <p:sp>
        <p:nvSpPr>
          <p:cNvPr id="5" name="リボン: 上に曲がる 4">
            <a:extLst>
              <a:ext uri="{FF2B5EF4-FFF2-40B4-BE49-F238E27FC236}">
                <a16:creationId xmlns:a16="http://schemas.microsoft.com/office/drawing/2014/main" id="{3EB62F43-6AEB-9E11-DC1C-14F09F2C0292}"/>
              </a:ext>
            </a:extLst>
          </p:cNvPr>
          <p:cNvSpPr/>
          <p:nvPr/>
        </p:nvSpPr>
        <p:spPr>
          <a:xfrm>
            <a:off x="678656" y="2771776"/>
            <a:ext cx="5186363" cy="764381"/>
          </a:xfrm>
          <a:prstGeom prst="ribbon2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BC0D766-C8A9-8636-E7BB-FBCED370D3EA}"/>
              </a:ext>
            </a:extLst>
          </p:cNvPr>
          <p:cNvSpPr/>
          <p:nvPr/>
        </p:nvSpPr>
        <p:spPr>
          <a:xfrm>
            <a:off x="1663704" y="2907506"/>
            <a:ext cx="3216266" cy="530915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ja-JP" altLang="en-US" sz="30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当店限定成約特典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16C90B4-3A5F-391F-DA41-A2079ADD800B}"/>
              </a:ext>
            </a:extLst>
          </p:cNvPr>
          <p:cNvSpPr/>
          <p:nvPr/>
        </p:nvSpPr>
        <p:spPr>
          <a:xfrm>
            <a:off x="1231601" y="3725141"/>
            <a:ext cx="636118" cy="484748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ja-JP" altLang="en-US" sz="27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</a:rPr>
              <a:t>★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4F3C87B-9D2C-CA64-09B3-424A4E7177A8}"/>
              </a:ext>
            </a:extLst>
          </p:cNvPr>
          <p:cNvSpPr/>
          <p:nvPr/>
        </p:nvSpPr>
        <p:spPr>
          <a:xfrm>
            <a:off x="1774330" y="3814367"/>
            <a:ext cx="1292663" cy="346249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ja-JP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２泊以上で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DC42B70-0803-93E9-035A-6BC7376099D9}"/>
              </a:ext>
            </a:extLst>
          </p:cNvPr>
          <p:cNvSpPr/>
          <p:nvPr/>
        </p:nvSpPr>
        <p:spPr>
          <a:xfrm>
            <a:off x="1549659" y="4276240"/>
            <a:ext cx="3600986" cy="1315745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ja-JP" altLang="en-US" sz="27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レイトチェックアウト</a:t>
            </a:r>
            <a:endParaRPr lang="en-US" altLang="ja-JP" sz="2700" b="1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ja-JP" altLang="en-US" sz="27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（通常</a:t>
            </a:r>
            <a:r>
              <a:rPr lang="en-US" altLang="ja-JP" sz="27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11:00</a:t>
            </a:r>
            <a:r>
              <a:rPr lang="ja-JP" altLang="en-US" sz="27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→</a:t>
            </a:r>
            <a:r>
              <a:rPr lang="en-US" altLang="ja-JP" sz="27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12:00</a:t>
            </a:r>
            <a:r>
              <a:rPr lang="ja-JP" altLang="en-US" sz="27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）</a:t>
            </a:r>
            <a:endParaRPr lang="en-US" altLang="ja-JP" sz="2700" b="1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ja-JP" altLang="en-US" sz="27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プレゼント</a:t>
            </a:r>
            <a:endParaRPr lang="en-US" altLang="ja-JP" sz="2700" b="1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463397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8546EB-1A08-0C0C-45A3-E317EADAFF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レーム 3">
            <a:extLst>
              <a:ext uri="{FF2B5EF4-FFF2-40B4-BE49-F238E27FC236}">
                <a16:creationId xmlns:a16="http://schemas.microsoft.com/office/drawing/2014/main" id="{F306DBCB-B942-E429-5FBD-83A9046198BB}"/>
              </a:ext>
            </a:extLst>
          </p:cNvPr>
          <p:cNvSpPr/>
          <p:nvPr/>
        </p:nvSpPr>
        <p:spPr>
          <a:xfrm>
            <a:off x="678656" y="2907506"/>
            <a:ext cx="5186363" cy="3443288"/>
          </a:xfrm>
          <a:prstGeom prst="fram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>
              <a:solidFill>
                <a:schemeClr val="tx1"/>
              </a:solidFill>
            </a:endParaRPr>
          </a:p>
        </p:txBody>
      </p:sp>
      <p:sp>
        <p:nvSpPr>
          <p:cNvPr id="5" name="リボン: 上に曲がる 4">
            <a:extLst>
              <a:ext uri="{FF2B5EF4-FFF2-40B4-BE49-F238E27FC236}">
                <a16:creationId xmlns:a16="http://schemas.microsoft.com/office/drawing/2014/main" id="{788DD76B-BD6E-F283-DC4C-AD65D1CB3674}"/>
              </a:ext>
            </a:extLst>
          </p:cNvPr>
          <p:cNvSpPr/>
          <p:nvPr/>
        </p:nvSpPr>
        <p:spPr>
          <a:xfrm>
            <a:off x="678656" y="2771776"/>
            <a:ext cx="5186363" cy="764381"/>
          </a:xfrm>
          <a:prstGeom prst="ribbon2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84569C47-2B57-A623-83C9-EC6BB61B1856}"/>
              </a:ext>
            </a:extLst>
          </p:cNvPr>
          <p:cNvSpPr/>
          <p:nvPr/>
        </p:nvSpPr>
        <p:spPr>
          <a:xfrm>
            <a:off x="1663704" y="2907506"/>
            <a:ext cx="3216266" cy="530915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ja-JP" altLang="en-US" sz="30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当店限定成約特典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B6BCD5C-C662-5A4D-66D4-0DF3D2426996}"/>
              </a:ext>
            </a:extLst>
          </p:cNvPr>
          <p:cNvSpPr/>
          <p:nvPr/>
        </p:nvSpPr>
        <p:spPr>
          <a:xfrm>
            <a:off x="1167307" y="3914127"/>
            <a:ext cx="636118" cy="484748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ja-JP" altLang="en-US" sz="27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</a:rPr>
              <a:t>★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1A40815-E378-0C6F-2546-EE7CB2383F74}"/>
              </a:ext>
            </a:extLst>
          </p:cNvPr>
          <p:cNvSpPr/>
          <p:nvPr/>
        </p:nvSpPr>
        <p:spPr>
          <a:xfrm>
            <a:off x="1663704" y="3983375"/>
            <a:ext cx="1292663" cy="346249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ja-JP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２泊以上で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2F0EF3A-AAEA-E269-FCAE-9BE650C19C37}"/>
              </a:ext>
            </a:extLst>
          </p:cNvPr>
          <p:cNvSpPr/>
          <p:nvPr/>
        </p:nvSpPr>
        <p:spPr>
          <a:xfrm>
            <a:off x="1628507" y="4398873"/>
            <a:ext cx="3600986" cy="900246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ja-JP" altLang="en-US" sz="27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お１人様１０００円の</a:t>
            </a:r>
            <a:endParaRPr lang="en-US" altLang="ja-JP" sz="2700" b="1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ja-JP" altLang="en-US" sz="27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館内利用券付</a:t>
            </a:r>
            <a:endParaRPr lang="en-US" altLang="ja-JP" sz="2700" b="1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35234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E0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楕円 3">
            <a:extLst>
              <a:ext uri="{FF2B5EF4-FFF2-40B4-BE49-F238E27FC236}">
                <a16:creationId xmlns:a16="http://schemas.microsoft.com/office/drawing/2014/main" id="{F930D797-0DB8-157C-C418-85A9A1E3299C}"/>
              </a:ext>
            </a:extLst>
          </p:cNvPr>
          <p:cNvSpPr/>
          <p:nvPr/>
        </p:nvSpPr>
        <p:spPr>
          <a:xfrm>
            <a:off x="237992" y="524239"/>
            <a:ext cx="6338169" cy="398066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EC0E209A-3B4F-4A95-DAEA-3262166FFF9C}"/>
              </a:ext>
            </a:extLst>
          </p:cNvPr>
          <p:cNvSpPr/>
          <p:nvPr/>
        </p:nvSpPr>
        <p:spPr>
          <a:xfrm>
            <a:off x="385175" y="5312080"/>
            <a:ext cx="6087649" cy="33820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98F3A87B-BCAE-6602-CC01-13CBD6F54F2D}"/>
              </a:ext>
            </a:extLst>
          </p:cNvPr>
          <p:cNvSpPr/>
          <p:nvPr/>
        </p:nvSpPr>
        <p:spPr>
          <a:xfrm>
            <a:off x="385175" y="5807902"/>
            <a:ext cx="6087649" cy="33820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6BFD30A5-96DA-F68A-1C04-86F19E869FE9}"/>
              </a:ext>
            </a:extLst>
          </p:cNvPr>
          <p:cNvSpPr/>
          <p:nvPr/>
        </p:nvSpPr>
        <p:spPr>
          <a:xfrm>
            <a:off x="363254" y="6303724"/>
            <a:ext cx="6087649" cy="33820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92F21DD0-25F8-73AC-679B-6E9EF5F56069}"/>
              </a:ext>
            </a:extLst>
          </p:cNvPr>
          <p:cNvSpPr/>
          <p:nvPr/>
        </p:nvSpPr>
        <p:spPr>
          <a:xfrm>
            <a:off x="363253" y="6799546"/>
            <a:ext cx="6087649" cy="33820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47CF4495-2A18-51C8-B7C5-5E30A0FFADC2}"/>
              </a:ext>
            </a:extLst>
          </p:cNvPr>
          <p:cNvSpPr/>
          <p:nvPr/>
        </p:nvSpPr>
        <p:spPr>
          <a:xfrm>
            <a:off x="385175" y="7295368"/>
            <a:ext cx="6087649" cy="33820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EF1B406D-BB4A-9CB1-0E0F-B23878A44F7F}"/>
              </a:ext>
            </a:extLst>
          </p:cNvPr>
          <p:cNvSpPr/>
          <p:nvPr/>
        </p:nvSpPr>
        <p:spPr>
          <a:xfrm>
            <a:off x="359452" y="7801637"/>
            <a:ext cx="6087649" cy="33820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リボン: 上に曲がる 12">
            <a:extLst>
              <a:ext uri="{FF2B5EF4-FFF2-40B4-BE49-F238E27FC236}">
                <a16:creationId xmlns:a16="http://schemas.microsoft.com/office/drawing/2014/main" id="{160B4425-C3E7-5FB2-1381-5295BBB3521D}"/>
              </a:ext>
            </a:extLst>
          </p:cNvPr>
          <p:cNvSpPr/>
          <p:nvPr/>
        </p:nvSpPr>
        <p:spPr>
          <a:xfrm>
            <a:off x="237991" y="4598095"/>
            <a:ext cx="4208746" cy="588724"/>
          </a:xfrm>
          <a:prstGeom prst="ribbon2">
            <a:avLst/>
          </a:prstGeom>
          <a:solidFill>
            <a:srgbClr val="EF4C1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61BCEE08-675E-5A66-3FE5-CBEC05839BC4}"/>
              </a:ext>
            </a:extLst>
          </p:cNvPr>
          <p:cNvSpPr/>
          <p:nvPr/>
        </p:nvSpPr>
        <p:spPr>
          <a:xfrm>
            <a:off x="1172813" y="4692795"/>
            <a:ext cx="233910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特典対象ホテル</a:t>
            </a:r>
            <a:endParaRPr lang="ja-JP" altLang="en-US" sz="2400" b="1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E5D86E89-706B-A849-EC3F-46E859019796}"/>
              </a:ext>
            </a:extLst>
          </p:cNvPr>
          <p:cNvSpPr/>
          <p:nvPr/>
        </p:nvSpPr>
        <p:spPr>
          <a:xfrm>
            <a:off x="0" y="8392438"/>
            <a:ext cx="6858000" cy="751562"/>
          </a:xfrm>
          <a:prstGeom prst="rect">
            <a:avLst/>
          </a:prstGeom>
          <a:solidFill>
            <a:srgbClr val="F7F59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</a:t>
            </a:r>
            <a:endParaRPr kumimoji="1" lang="ja-JP" altLang="en-US" dirty="0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B3F29FE8-2F06-DC61-34BD-589845D66DF8}"/>
              </a:ext>
            </a:extLst>
          </p:cNvPr>
          <p:cNvSpPr/>
          <p:nvPr/>
        </p:nvSpPr>
        <p:spPr>
          <a:xfrm>
            <a:off x="950761" y="1406800"/>
            <a:ext cx="69762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4000" b="1" cap="none" spc="0" dirty="0">
                <a:ln w="0"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沖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9475405C-9D58-3DC8-4975-BEF2DC65090C}"/>
              </a:ext>
            </a:extLst>
          </p:cNvPr>
          <p:cNvSpPr/>
          <p:nvPr/>
        </p:nvSpPr>
        <p:spPr>
          <a:xfrm>
            <a:off x="1524938" y="1379578"/>
            <a:ext cx="69762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4000" b="1" cap="none" spc="0" dirty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縄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21F3EBAD-4551-9B4E-24E7-1AB99EF14641}"/>
              </a:ext>
            </a:extLst>
          </p:cNvPr>
          <p:cNvSpPr/>
          <p:nvPr/>
        </p:nvSpPr>
        <p:spPr>
          <a:xfrm>
            <a:off x="2109798" y="1368119"/>
            <a:ext cx="69762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4000" b="1" dirty="0">
                <a:ln w="0"/>
                <a:solidFill>
                  <a:srgbClr val="00B0F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成</a:t>
            </a:r>
            <a:endParaRPr lang="ja-JP" altLang="en-US" sz="4000" b="1" cap="none" spc="0" dirty="0">
              <a:ln w="0"/>
              <a:solidFill>
                <a:srgbClr val="00B0F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FD2CF873-9453-AD03-0155-B3C779A03EB5}"/>
              </a:ext>
            </a:extLst>
          </p:cNvPr>
          <p:cNvSpPr/>
          <p:nvPr/>
        </p:nvSpPr>
        <p:spPr>
          <a:xfrm>
            <a:off x="2145591" y="1943330"/>
            <a:ext cx="69762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4000" b="1" dirty="0">
                <a:ln w="0"/>
                <a:solidFill>
                  <a:srgbClr val="F52C0B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キ</a:t>
            </a:r>
            <a:endParaRPr lang="ja-JP" altLang="en-US" sz="4000" b="1" cap="none" spc="0" dirty="0">
              <a:ln w="0"/>
              <a:solidFill>
                <a:srgbClr val="F52C0B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BB8E63BD-BA68-80ED-F40D-748D489AA30D}"/>
              </a:ext>
            </a:extLst>
          </p:cNvPr>
          <p:cNvSpPr/>
          <p:nvPr/>
        </p:nvSpPr>
        <p:spPr>
          <a:xfrm>
            <a:off x="3748393" y="1950761"/>
            <a:ext cx="69762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4000" b="1" dirty="0">
                <a:ln w="0"/>
                <a:solidFill>
                  <a:srgbClr val="00B0F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ペ</a:t>
            </a:r>
            <a:endParaRPr lang="ja-JP" altLang="en-US" sz="4000" b="1" cap="none" spc="0" dirty="0">
              <a:ln w="0"/>
              <a:solidFill>
                <a:srgbClr val="00B0F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78EDEF9C-323D-912D-B9E4-6B602E56E0E7}"/>
              </a:ext>
            </a:extLst>
          </p:cNvPr>
          <p:cNvSpPr/>
          <p:nvPr/>
        </p:nvSpPr>
        <p:spPr>
          <a:xfrm>
            <a:off x="4375653" y="1912594"/>
            <a:ext cx="69762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4000" b="1" dirty="0">
                <a:ln w="0"/>
                <a:solidFill>
                  <a:srgbClr val="FF33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ー</a:t>
            </a:r>
            <a:endParaRPr lang="ja-JP" altLang="en-US" sz="4000" b="1" cap="none" spc="0" dirty="0">
              <a:ln w="0"/>
              <a:solidFill>
                <a:srgbClr val="FF3399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3D8E8214-BCC3-F627-D79A-999E47E57170}"/>
              </a:ext>
            </a:extLst>
          </p:cNvPr>
          <p:cNvSpPr/>
          <p:nvPr/>
        </p:nvSpPr>
        <p:spPr>
          <a:xfrm>
            <a:off x="4923318" y="1950761"/>
            <a:ext cx="69762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4000" b="1" dirty="0">
                <a:ln w="0"/>
                <a:solidFill>
                  <a:srgbClr val="F52C0B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ン</a:t>
            </a:r>
            <a:endParaRPr lang="ja-JP" altLang="en-US" sz="4000" b="1" cap="none" spc="0" dirty="0">
              <a:ln w="0"/>
              <a:solidFill>
                <a:srgbClr val="F52C0B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FCD3604A-AD09-3471-DC4D-509331A7DE7A}"/>
              </a:ext>
            </a:extLst>
          </p:cNvPr>
          <p:cNvSpPr/>
          <p:nvPr/>
        </p:nvSpPr>
        <p:spPr>
          <a:xfrm>
            <a:off x="2733227" y="1354438"/>
            <a:ext cx="69762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4000" b="1" cap="none" spc="0" dirty="0">
                <a:ln w="0"/>
                <a:solidFill>
                  <a:srgbClr val="FF33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約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419DAB4C-7AF3-A271-64AA-110134CD12D0}"/>
              </a:ext>
            </a:extLst>
          </p:cNvPr>
          <p:cNvSpPr/>
          <p:nvPr/>
        </p:nvSpPr>
        <p:spPr>
          <a:xfrm>
            <a:off x="3186399" y="1958525"/>
            <a:ext cx="69762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4000" b="1" dirty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ン</a:t>
            </a:r>
            <a:endParaRPr lang="ja-JP" altLang="en-US" sz="4000" b="1" cap="none" spc="0" dirty="0">
              <a:ln w="0"/>
              <a:solidFill>
                <a:srgbClr val="00B05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51D2B885-DF80-6848-F277-FFAC78C9B17F}"/>
              </a:ext>
            </a:extLst>
          </p:cNvPr>
          <p:cNvSpPr/>
          <p:nvPr/>
        </p:nvSpPr>
        <p:spPr>
          <a:xfrm>
            <a:off x="2666905" y="1950761"/>
            <a:ext cx="68620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4000" b="1" dirty="0" smtClean="0">
                <a:ln w="0"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ャ</a:t>
            </a:r>
            <a:endParaRPr lang="ja-JP" altLang="en-US" sz="4000" b="1" cap="none" spc="0" dirty="0">
              <a:ln w="0"/>
              <a:solidFill>
                <a:srgbClr val="FFC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816AC5C6-7127-C3B1-64FC-231F9C5BF808}"/>
              </a:ext>
            </a:extLst>
          </p:cNvPr>
          <p:cNvSpPr/>
          <p:nvPr/>
        </p:nvSpPr>
        <p:spPr>
          <a:xfrm>
            <a:off x="2145591" y="864296"/>
            <a:ext cx="2401357" cy="45605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B5EFCC13-BA3F-891E-7B38-FF6CD0F8C984}"/>
              </a:ext>
            </a:extLst>
          </p:cNvPr>
          <p:cNvSpPr/>
          <p:nvPr/>
        </p:nvSpPr>
        <p:spPr>
          <a:xfrm>
            <a:off x="2420207" y="816059"/>
            <a:ext cx="182614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2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当店限定</a:t>
            </a:r>
            <a:endParaRPr lang="ja-JP" altLang="en-US" sz="3200" b="1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71766" y="8413502"/>
            <a:ext cx="381226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b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JTB</a:t>
            </a:r>
            <a:r>
              <a:rPr lang="ja-JP" altLang="en-US" b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トラベルゲート新宿マルイ本館</a:t>
            </a:r>
            <a:endParaRPr lang="ja-JP" altLang="en-US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18086" y="8720345"/>
            <a:ext cx="2159566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TEL03-6731-2796</a:t>
            </a:r>
            <a:endParaRPr lang="ja-JP" altLang="en-US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8214892" y="16075185"/>
            <a:ext cx="378178" cy="332398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営業</a:t>
            </a:r>
            <a:r>
              <a:rPr lang="ja-JP" altLang="en-US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時間</a:t>
            </a:r>
            <a:r>
              <a:rPr lang="en-US" altLang="ja-JP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11</a:t>
            </a:r>
            <a:r>
              <a:rPr lang="ja-JP" altLang="en-US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：</a:t>
            </a:r>
            <a:r>
              <a:rPr lang="en-US" altLang="ja-JP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00</a:t>
            </a:r>
            <a:r>
              <a:rPr lang="ja-JP" altLang="en-US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～</a:t>
            </a:r>
            <a:r>
              <a:rPr lang="en-US" altLang="ja-JP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19</a:t>
            </a:r>
            <a:r>
              <a:rPr lang="ja-JP" altLang="en-US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：</a:t>
            </a:r>
            <a:r>
              <a:rPr lang="en-US" altLang="ja-JP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00</a:t>
            </a:r>
            <a:endParaRPr lang="ja-JP" alt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026" name="Picture 2" descr="https://qr.quel.jp/tmp/79b5a14ab8b614b96de0abc1f04c3dab5a76950a.png"/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9654" y="8557590"/>
            <a:ext cx="586409" cy="586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/>
          <p:cNvSpPr/>
          <p:nvPr/>
        </p:nvSpPr>
        <p:spPr>
          <a:xfrm>
            <a:off x="5489324" y="8364845"/>
            <a:ext cx="1467068" cy="24622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1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【</a:t>
            </a:r>
            <a:r>
              <a:rPr lang="ja-JP" altLang="en-US" sz="1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来店予約はこちら</a:t>
            </a:r>
            <a:r>
              <a:rPr lang="en-US" altLang="ja-JP" sz="1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】</a:t>
            </a:r>
            <a:endParaRPr lang="ja-JP" altLang="en-US" sz="1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145591" y="8768219"/>
            <a:ext cx="3929281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営業</a:t>
            </a:r>
            <a:r>
              <a:rPr lang="ja-JP" altLang="en-US" sz="1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時間</a:t>
            </a:r>
            <a:r>
              <a:rPr lang="en-US" altLang="ja-JP" sz="1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11</a:t>
            </a:r>
            <a:r>
              <a:rPr lang="ja-JP" altLang="en-US" sz="1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：</a:t>
            </a:r>
            <a:r>
              <a:rPr lang="en-US" altLang="ja-JP" sz="1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00</a:t>
            </a:r>
            <a:r>
              <a:rPr lang="ja-JP" altLang="en-US" sz="1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～</a:t>
            </a:r>
            <a:r>
              <a:rPr lang="en-US" altLang="ja-JP" sz="1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19</a:t>
            </a:r>
            <a:r>
              <a:rPr lang="ja-JP" altLang="en-US" sz="1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：</a:t>
            </a:r>
            <a:r>
              <a:rPr lang="en-US" altLang="ja-JP" sz="1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00</a:t>
            </a:r>
            <a:r>
              <a:rPr lang="ja-JP" altLang="en-US" sz="1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（最終受付</a:t>
            </a:r>
            <a:r>
              <a:rPr lang="en-US" altLang="ja-JP" sz="1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18</a:t>
            </a:r>
            <a:r>
              <a:rPr lang="ja-JP" altLang="en-US" sz="1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：</a:t>
            </a:r>
            <a:r>
              <a:rPr lang="en-US" altLang="ja-JP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30</a:t>
            </a:r>
            <a:r>
              <a:rPr lang="ja-JP" altLang="en-US" sz="1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）</a:t>
            </a:r>
            <a:endParaRPr lang="ja-JP" altLang="en-US" sz="14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1524938" y="3501438"/>
            <a:ext cx="3852338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000" b="1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宿泊</a:t>
            </a:r>
            <a:r>
              <a:rPr lang="ja-JP" altLang="en-US" sz="20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日</a:t>
            </a:r>
            <a:r>
              <a:rPr lang="ja-JP" altLang="en-US" sz="2000" b="1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：５月７日～</a:t>
            </a:r>
            <a:r>
              <a:rPr lang="en-US" altLang="ja-JP" sz="2000" b="1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10</a:t>
            </a:r>
            <a:r>
              <a:rPr lang="ja-JP" altLang="en-US" sz="2000" b="1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月</a:t>
            </a:r>
            <a:r>
              <a:rPr lang="en-US" altLang="ja-JP" sz="2000" b="1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31</a:t>
            </a:r>
            <a:r>
              <a:rPr lang="ja-JP" altLang="en-US" sz="2000" b="1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日</a:t>
            </a:r>
            <a:endParaRPr lang="ja-JP" altLang="en-US" sz="2000" b="1" cap="none" spc="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1535469" y="3100330"/>
            <a:ext cx="3804247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000" b="1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成約期間：５月７日～７月</a:t>
            </a:r>
            <a:r>
              <a:rPr lang="en-US" altLang="ja-JP" sz="2000" b="1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31</a:t>
            </a:r>
            <a:r>
              <a:rPr lang="ja-JP" altLang="en-US" sz="2000" b="1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日</a:t>
            </a:r>
            <a:endParaRPr lang="ja-JP" altLang="en-US" sz="2000" b="1" cap="none" spc="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0" name="小波 29"/>
          <p:cNvSpPr/>
          <p:nvPr/>
        </p:nvSpPr>
        <p:spPr>
          <a:xfrm>
            <a:off x="1412240" y="2575142"/>
            <a:ext cx="3988555" cy="460353"/>
          </a:xfrm>
          <a:prstGeom prst="doubleWav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4" name="正方形/長方形 1023"/>
          <p:cNvSpPr/>
          <p:nvPr/>
        </p:nvSpPr>
        <p:spPr>
          <a:xfrm>
            <a:off x="1729433" y="2641719"/>
            <a:ext cx="3416320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b="1" cap="none" spc="0" dirty="0" smtClean="0">
                <a:ln w="0"/>
                <a:solidFill>
                  <a:srgbClr val="F52C0B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お得に人気ホテルへ泊まろう！</a:t>
            </a:r>
            <a:endParaRPr lang="ja-JP" altLang="en-US" b="1" cap="none" spc="0" dirty="0">
              <a:ln w="0"/>
              <a:solidFill>
                <a:srgbClr val="F52C0B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025" name="図 102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03" y="-7603"/>
            <a:ext cx="6858000" cy="730472"/>
          </a:xfrm>
          <a:prstGeom prst="rect">
            <a:avLst/>
          </a:prstGeom>
        </p:spPr>
      </p:pic>
      <p:pic>
        <p:nvPicPr>
          <p:cNvPr id="1027" name="図 1026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0425" y="611781"/>
            <a:ext cx="1172492" cy="1075934"/>
          </a:xfrm>
          <a:prstGeom prst="rect">
            <a:avLst/>
          </a:prstGeom>
        </p:spPr>
      </p:pic>
      <p:pic>
        <p:nvPicPr>
          <p:cNvPr id="1028" name="図 102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66" y="3686498"/>
            <a:ext cx="1369819" cy="696001"/>
          </a:xfrm>
          <a:prstGeom prst="rect">
            <a:avLst/>
          </a:prstGeom>
        </p:spPr>
      </p:pic>
      <p:pic>
        <p:nvPicPr>
          <p:cNvPr id="1029" name="図 1028"/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5753" y="4083787"/>
            <a:ext cx="1345470" cy="740845"/>
          </a:xfrm>
          <a:prstGeom prst="rect">
            <a:avLst/>
          </a:prstGeom>
        </p:spPr>
      </p:pic>
      <p:sp>
        <p:nvSpPr>
          <p:cNvPr id="1030" name="正方形/長方形 1029"/>
          <p:cNvSpPr/>
          <p:nvPr/>
        </p:nvSpPr>
        <p:spPr>
          <a:xfrm>
            <a:off x="704558" y="6792181"/>
            <a:ext cx="587212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195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ANA</a:t>
            </a:r>
            <a:r>
              <a:rPr lang="ja-JP" altLang="en-US" sz="195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インターコンチネンタル石垣リゾート</a:t>
            </a:r>
            <a:r>
              <a:rPr lang="en-US" altLang="ja-JP" sz="195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by IHG</a:t>
            </a:r>
          </a:p>
          <a:p>
            <a:pPr algn="ctr"/>
            <a:endParaRPr lang="ja-JP" alt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32" name="正方形/長方形 1031"/>
          <p:cNvSpPr/>
          <p:nvPr/>
        </p:nvSpPr>
        <p:spPr>
          <a:xfrm>
            <a:off x="389806" y="5256953"/>
            <a:ext cx="49244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4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FFFF00"/>
                </a:solidFill>
              </a:rPr>
              <a:t>★</a:t>
            </a:r>
            <a:endParaRPr lang="ja-JP" altLang="en-US" sz="2400" b="1" cap="none" spc="0" dirty="0">
              <a:ln w="22225">
                <a:solidFill>
                  <a:schemeClr val="tx1"/>
                </a:solidFill>
                <a:prstDash val="solid"/>
              </a:ln>
              <a:solidFill>
                <a:srgbClr val="FFFF00"/>
              </a:solidFill>
              <a:effectLst/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431749" y="5773723"/>
            <a:ext cx="408555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24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FFFF00"/>
                </a:solidFill>
              </a:rPr>
              <a:t>★</a:t>
            </a:r>
            <a:endParaRPr lang="ja-JP" altLang="en-US" sz="2400" b="1" cap="none" spc="0" dirty="0">
              <a:ln w="22225">
                <a:solidFill>
                  <a:schemeClr val="tx1"/>
                </a:solidFill>
                <a:prstDash val="solid"/>
              </a:ln>
              <a:solidFill>
                <a:srgbClr val="FFFF00"/>
              </a:solidFill>
              <a:effectLst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389806" y="7755067"/>
            <a:ext cx="49244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4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FFFF00"/>
                </a:solidFill>
              </a:rPr>
              <a:t>★</a:t>
            </a:r>
            <a:endParaRPr lang="ja-JP" altLang="en-US" sz="2400" b="1" cap="none" spc="0" dirty="0">
              <a:ln w="22225">
                <a:solidFill>
                  <a:schemeClr val="tx1"/>
                </a:solidFill>
                <a:prstDash val="solid"/>
              </a:ln>
              <a:solidFill>
                <a:srgbClr val="FFFF00"/>
              </a:solidFill>
              <a:effectLst/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389806" y="7248859"/>
            <a:ext cx="49244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4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FFFF00"/>
                </a:solidFill>
              </a:rPr>
              <a:t>★</a:t>
            </a:r>
            <a:endParaRPr lang="ja-JP" altLang="en-US" sz="2400" b="1" cap="none" spc="0" dirty="0">
              <a:ln w="22225">
                <a:solidFill>
                  <a:schemeClr val="tx1"/>
                </a:solidFill>
                <a:prstDash val="solid"/>
              </a:ln>
              <a:solidFill>
                <a:srgbClr val="FFFF00"/>
              </a:solidFill>
              <a:effectLst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389806" y="6751258"/>
            <a:ext cx="49244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4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FFFF00"/>
                </a:solidFill>
              </a:rPr>
              <a:t>★</a:t>
            </a:r>
            <a:endParaRPr lang="ja-JP" altLang="en-US" sz="2400" b="1" cap="none" spc="0" dirty="0">
              <a:ln w="22225">
                <a:solidFill>
                  <a:schemeClr val="tx1"/>
                </a:solidFill>
                <a:prstDash val="solid"/>
              </a:ln>
              <a:solidFill>
                <a:srgbClr val="FFFF00"/>
              </a:solidFill>
              <a:effectLst/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389806" y="6242345"/>
            <a:ext cx="49244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4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FFFF00"/>
                </a:solidFill>
              </a:rPr>
              <a:t>★</a:t>
            </a:r>
            <a:endParaRPr lang="ja-JP" altLang="en-US" sz="2400" b="1" cap="none" spc="0" dirty="0">
              <a:ln w="22225">
                <a:solidFill>
                  <a:schemeClr val="tx1"/>
                </a:solidFill>
                <a:prstDash val="solid"/>
              </a:ln>
              <a:solidFill>
                <a:srgbClr val="FFFF00"/>
              </a:solidFill>
              <a:effectLst/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793833" y="5788271"/>
            <a:ext cx="223651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ザ・ブセナテラス</a:t>
            </a:r>
          </a:p>
        </p:txBody>
      </p:sp>
      <p:sp>
        <p:nvSpPr>
          <p:cNvPr id="47" name="正方形/長方形 46"/>
          <p:cNvSpPr/>
          <p:nvPr/>
        </p:nvSpPr>
        <p:spPr>
          <a:xfrm>
            <a:off x="784928" y="6295169"/>
            <a:ext cx="4801314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オリエンタルホテル沖縄スパ＆リゾート</a:t>
            </a:r>
            <a:endParaRPr lang="ja-JP" alt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846890" y="7289116"/>
            <a:ext cx="351891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宮古</a:t>
            </a:r>
            <a:r>
              <a:rPr lang="ja-JP" altLang="en-US" sz="2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島東急ホテル＆リゾーツ</a:t>
            </a:r>
            <a:endParaRPr lang="ja-JP" alt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784928" y="5299349"/>
            <a:ext cx="4288353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ホテルモントレ</a:t>
            </a:r>
            <a:r>
              <a:rPr lang="ja-JP" altLang="en-US" sz="2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沖縄スパ＆リゾート</a:t>
            </a:r>
            <a:endParaRPr lang="ja-JP" alt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0" name="正方形/長方形 49"/>
          <p:cNvSpPr/>
          <p:nvPr/>
        </p:nvSpPr>
        <p:spPr>
          <a:xfrm>
            <a:off x="846890" y="7810089"/>
            <a:ext cx="245612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STORY LINE</a:t>
            </a:r>
            <a:r>
              <a:rPr lang="ja-JP" altLang="en-US" sz="2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瀬長島</a:t>
            </a:r>
            <a:endParaRPr lang="ja-JP" alt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33" name="正方形/長方形 1032"/>
          <p:cNvSpPr/>
          <p:nvPr/>
        </p:nvSpPr>
        <p:spPr>
          <a:xfrm>
            <a:off x="2173301" y="3929141"/>
            <a:ext cx="2723823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※</a:t>
            </a:r>
            <a:r>
              <a:rPr lang="ja-JP" altLang="en-US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ご利用条件２連泊以上</a:t>
            </a:r>
            <a:endParaRPr lang="ja-JP" altLang="en-US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35" name="正方形/長方形 1034"/>
          <p:cNvSpPr/>
          <p:nvPr/>
        </p:nvSpPr>
        <p:spPr>
          <a:xfrm>
            <a:off x="4267226" y="4943124"/>
            <a:ext cx="259077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ja-JP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※</a:t>
            </a:r>
            <a:r>
              <a:rPr lang="ja-JP" alt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詳細は</a:t>
            </a:r>
            <a:r>
              <a:rPr lang="en-US" altLang="ja-JP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HP</a:t>
            </a:r>
            <a:r>
              <a:rPr lang="ja-JP" alt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または係員まで！</a:t>
            </a:r>
            <a:endParaRPr lang="ja-JP" altLang="en-US" sz="1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198571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2021</TotalTime>
  <Words>223</Words>
  <Application>Microsoft Office PowerPoint</Application>
  <PresentationFormat>画面に合わせる (4:3)</PresentationFormat>
  <Paragraphs>68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2" baseType="lpstr">
      <vt:lpstr>HG創英角ｺﾞｼｯｸUB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明子 中山</dc:creator>
  <cp:lastModifiedBy>トラベルゲート新宿 JTB</cp:lastModifiedBy>
  <cp:revision>8</cp:revision>
  <cp:lastPrinted>2026-05-09T04:43:09Z</cp:lastPrinted>
  <dcterms:created xsi:type="dcterms:W3CDTF">2026-05-04T22:19:56Z</dcterms:created>
  <dcterms:modified xsi:type="dcterms:W3CDTF">2026-05-09T08:48:33Z</dcterms:modified>
</cp:coreProperties>
</file>