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6735763" cy="9866313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8" userDrawn="1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25282C6-E5A8-4566-9F6B-A4A64B60B61E}" v="43" dt="2025-06-19T04:17:19.257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>
      <p:cViewPr varScale="1">
        <p:scale>
          <a:sx n="61" d="100"/>
          <a:sy n="61" d="100"/>
        </p:scale>
        <p:origin x="2381" y="-398"/>
      </p:cViewPr>
      <p:guideLst>
        <p:guide orient="horz" pos="2888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相場 曜子(JTB)" userId="xsLyG/W5h1drIGycM4QYiuH4a4VQt94yWLZPjP0LHaI=" providerId="None" clId="Web-{570345E2-DB24-493F-80F5-BA77E52DBBE2}"/>
    <pc:docChg chg="modSld">
      <pc:chgData name="相場 曜子(JTB)" userId="xsLyG/W5h1drIGycM4QYiuH4a4VQt94yWLZPjP0LHaI=" providerId="None" clId="Web-{570345E2-DB24-493F-80F5-BA77E52DBBE2}" dt="2024-10-31T11:08:12.951" v="5" actId="20577"/>
      <pc:docMkLst>
        <pc:docMk/>
      </pc:docMkLst>
      <pc:sldChg chg="modSp">
        <pc:chgData name="相場 曜子(JTB)" userId="xsLyG/W5h1drIGycM4QYiuH4a4VQt94yWLZPjP0LHaI=" providerId="None" clId="Web-{570345E2-DB24-493F-80F5-BA77E52DBBE2}" dt="2024-10-31T11:08:12.951" v="5" actId="20577"/>
        <pc:sldMkLst>
          <pc:docMk/>
          <pc:sldMk cId="0" sldId="256"/>
        </pc:sldMkLst>
        <pc:spChg chg="mod">
          <ac:chgData name="相場 曜子(JTB)" userId="xsLyG/W5h1drIGycM4QYiuH4a4VQt94yWLZPjP0LHaI=" providerId="None" clId="Web-{570345E2-DB24-493F-80F5-BA77E52DBBE2}" dt="2024-10-31T11:08:12.951" v="5" actId="20577"/>
          <ac:spMkLst>
            <pc:docMk/>
            <pc:sldMk cId="0" sldId="256"/>
            <ac:spMk id="10" creationId="{00000000-0000-0000-0000-000000000000}"/>
          </ac:spMkLst>
        </pc:spChg>
      </pc:sldChg>
    </pc:docChg>
  </pc:docChgLst>
  <pc:docChgLst>
    <pc:chgData name="相場 曜子(JTB)" userId="xsLyG/W5h1drIGycM4QYiuH4a4VQt94yWLZPjP0LHaI=" providerId="None" clId="Web-{4B627E7E-A18E-45F9-9292-166E35F380D6}"/>
    <pc:docChg chg="modSld">
      <pc:chgData name="相場 曜子(JTB)" userId="xsLyG/W5h1drIGycM4QYiuH4a4VQt94yWLZPjP0LHaI=" providerId="None" clId="Web-{4B627E7E-A18E-45F9-9292-166E35F380D6}" dt="2024-10-29T13:08:44.535" v="30" actId="20577"/>
      <pc:docMkLst>
        <pc:docMk/>
      </pc:docMkLst>
      <pc:sldChg chg="modSp">
        <pc:chgData name="相場 曜子(JTB)" userId="xsLyG/W5h1drIGycM4QYiuH4a4VQt94yWLZPjP0LHaI=" providerId="None" clId="Web-{4B627E7E-A18E-45F9-9292-166E35F380D6}" dt="2024-10-29T13:08:44.535" v="30" actId="20577"/>
        <pc:sldMkLst>
          <pc:docMk/>
          <pc:sldMk cId="0" sldId="256"/>
        </pc:sldMkLst>
        <pc:spChg chg="mod">
          <ac:chgData name="相場 曜子(JTB)" userId="xsLyG/W5h1drIGycM4QYiuH4a4VQt94yWLZPjP0LHaI=" providerId="None" clId="Web-{4B627E7E-A18E-45F9-9292-166E35F380D6}" dt="2024-10-29T13:08:44.535" v="30" actId="20577"/>
          <ac:spMkLst>
            <pc:docMk/>
            <pc:sldMk cId="0" sldId="256"/>
            <ac:spMk id="13" creationId="{00000000-0000-0000-0000-000000000000}"/>
          </ac:spMkLst>
        </pc:spChg>
      </pc:sldChg>
    </pc:docChg>
  </pc:docChgLst>
  <pc:docChgLst>
    <pc:chgData name="相場 曜子(JTB)" userId="xsLyG/W5h1drIGycM4QYiuH4a4VQt94yWLZPjP0LHaI=" providerId="None" clId="Web-{825282C6-E5A8-4566-9F6B-A4A64B60B61E}"/>
    <pc:docChg chg="modSld">
      <pc:chgData name="相場 曜子(JTB)" userId="xsLyG/W5h1drIGycM4QYiuH4a4VQt94yWLZPjP0LHaI=" providerId="None" clId="Web-{825282C6-E5A8-4566-9F6B-A4A64B60B61E}" dt="2025-06-19T04:17:19.257" v="26" actId="20577"/>
      <pc:docMkLst>
        <pc:docMk/>
      </pc:docMkLst>
      <pc:sldChg chg="modSp">
        <pc:chgData name="相場 曜子(JTB)" userId="xsLyG/W5h1drIGycM4QYiuH4a4VQt94yWLZPjP0LHaI=" providerId="None" clId="Web-{825282C6-E5A8-4566-9F6B-A4A64B60B61E}" dt="2025-06-19T04:17:19.257" v="26" actId="20577"/>
        <pc:sldMkLst>
          <pc:docMk/>
          <pc:sldMk cId="0" sldId="256"/>
        </pc:sldMkLst>
        <pc:spChg chg="mod">
          <ac:chgData name="相場 曜子(JTB)" userId="xsLyG/W5h1drIGycM4QYiuH4a4VQt94yWLZPjP0LHaI=" providerId="None" clId="Web-{825282C6-E5A8-4566-9F6B-A4A64B60B61E}" dt="2025-06-19T04:16:59.788" v="19" actId="20577"/>
          <ac:spMkLst>
            <pc:docMk/>
            <pc:sldMk cId="0" sldId="256"/>
            <ac:spMk id="2" creationId="{00000000-0000-0000-0000-000000000000}"/>
          </ac:spMkLst>
        </pc:spChg>
        <pc:spChg chg="mod">
          <ac:chgData name="相場 曜子(JTB)" userId="xsLyG/W5h1drIGycM4QYiuH4a4VQt94yWLZPjP0LHaI=" providerId="None" clId="Web-{825282C6-E5A8-4566-9F6B-A4A64B60B61E}" dt="2025-06-19T04:17:19.257" v="26" actId="20577"/>
          <ac:spMkLst>
            <pc:docMk/>
            <pc:sldMk cId="0" sldId="256"/>
            <ac:spMk id="1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0" b="1" i="0">
                <a:solidFill>
                  <a:schemeClr val="bg1"/>
                </a:solidFill>
                <a:latin typeface="ヒラギノ明朝 ProN W6"/>
                <a:cs typeface="ヒラギノ明朝 ProN W6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00" b="1" i="0">
                <a:solidFill>
                  <a:schemeClr val="bg1"/>
                </a:solidFill>
                <a:latin typeface="ヒラギノ明朝 ProN W6"/>
                <a:cs typeface="ヒラギノ明朝 ProN W6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00" b="1" i="0">
                <a:solidFill>
                  <a:schemeClr val="bg1"/>
                </a:solidFill>
                <a:latin typeface="ヒラギノ明朝 ProN W6"/>
                <a:cs typeface="ヒラギノ明朝 ProN W6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00" b="1" i="0">
                <a:solidFill>
                  <a:schemeClr val="bg1"/>
                </a:solidFill>
                <a:latin typeface="ヒラギノ明朝 ProN W6"/>
                <a:cs typeface="ヒラギノ明朝 ProN W6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8964003"/>
            <a:ext cx="7559992" cy="1728000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0" y="13"/>
            <a:ext cx="7559992" cy="3544405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0" y="3546005"/>
            <a:ext cx="7559992" cy="5417997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0" y="3544417"/>
            <a:ext cx="7560309" cy="5418455"/>
          </a:xfrm>
          <a:custGeom>
            <a:avLst/>
            <a:gdLst/>
            <a:ahLst/>
            <a:cxnLst/>
            <a:rect l="l" t="t" r="r" b="b"/>
            <a:pathLst>
              <a:path w="7560309" h="5418455">
                <a:moveTo>
                  <a:pt x="0" y="0"/>
                </a:moveTo>
                <a:lnTo>
                  <a:pt x="7560005" y="0"/>
                </a:lnTo>
                <a:lnTo>
                  <a:pt x="7560005" y="5417997"/>
                </a:lnTo>
                <a:lnTo>
                  <a:pt x="0" y="5417997"/>
                </a:lnTo>
                <a:lnTo>
                  <a:pt x="0" y="0"/>
                </a:lnTo>
                <a:close/>
              </a:path>
            </a:pathLst>
          </a:custGeom>
          <a:solidFill>
            <a:srgbClr val="FAA633">
              <a:alpha val="5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" name="bg object 20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0" y="0"/>
            <a:ext cx="7559992" cy="354437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55836" y="1033802"/>
            <a:ext cx="6679565" cy="21977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0" b="1" i="0">
                <a:solidFill>
                  <a:schemeClr val="bg1"/>
                </a:solidFill>
                <a:latin typeface="ヒラギノ明朝 ProN W6"/>
                <a:cs typeface="ヒラギノ明朝 ProN W6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雲 18"/>
          <p:cNvSpPr/>
          <p:nvPr/>
        </p:nvSpPr>
        <p:spPr>
          <a:xfrm rot="307640">
            <a:off x="196417" y="67715"/>
            <a:ext cx="2640351" cy="980999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object 2"/>
          <p:cNvSpPr txBox="1"/>
          <p:nvPr/>
        </p:nvSpPr>
        <p:spPr>
          <a:xfrm>
            <a:off x="819927" y="3569757"/>
            <a:ext cx="3306679" cy="548868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ja-JP" altLang="en-US" sz="1700" b="1" dirty="0">
                <a:solidFill>
                  <a:srgbClr val="F26522"/>
                </a:solidFill>
                <a:latin typeface="BIZ UDPゴシック" panose="020B0400000000000000" pitchFamily="50" charset="-128"/>
                <a:ea typeface="BIZ UDPゴシック"/>
                <a:cs typeface="ヒラギノ明朝 ProN W6"/>
              </a:rPr>
              <a:t>５</a:t>
            </a:r>
            <a:r>
              <a:rPr lang="ja-JP" altLang="en-US" sz="1700" b="1" dirty="0" smtClean="0">
                <a:solidFill>
                  <a:srgbClr val="F26522"/>
                </a:solidFill>
                <a:latin typeface="BIZ UDPゴシック" panose="020B0400000000000000" pitchFamily="50" charset="-128"/>
                <a:ea typeface="BIZ UDPゴシック"/>
                <a:cs typeface="ヒラギノ明朝 ProN W6"/>
              </a:rPr>
              <a:t>/１～７</a:t>
            </a:r>
            <a:r>
              <a:rPr lang="en-US" altLang="ja-JP" sz="1700" b="1" dirty="0" smtClean="0">
                <a:solidFill>
                  <a:srgbClr val="F26522"/>
                </a:solidFill>
                <a:latin typeface="BIZ UDPゴシック" panose="020B0400000000000000" pitchFamily="50" charset="-128"/>
                <a:ea typeface="BIZ UDPゴシック"/>
                <a:cs typeface="ヒラギノ明朝 ProN W6"/>
              </a:rPr>
              <a:t>/</a:t>
            </a:r>
            <a:r>
              <a:rPr lang="ja-JP" altLang="en-US" sz="1700" b="1" dirty="0" smtClean="0">
                <a:solidFill>
                  <a:srgbClr val="F26522"/>
                </a:solidFill>
                <a:latin typeface="BIZ UDPゴシック" panose="020B0400000000000000" pitchFamily="50" charset="-128"/>
                <a:ea typeface="BIZ UDPゴシック"/>
                <a:cs typeface="ヒラギノ明朝 ProN W6"/>
              </a:rPr>
              <a:t>３１お申込</a:t>
            </a:r>
            <a:r>
              <a:rPr lang="ja-JP" altLang="en-US" sz="1700" b="1" dirty="0">
                <a:solidFill>
                  <a:srgbClr val="F26522"/>
                </a:solidFill>
                <a:latin typeface="BIZ UDPゴシック" panose="020B0400000000000000" pitchFamily="50" charset="-128"/>
                <a:ea typeface="BIZ UDPゴシック"/>
                <a:cs typeface="ヒラギノ明朝 ProN W6"/>
              </a:rPr>
              <a:t>限定！　</a:t>
            </a:r>
            <a:endParaRPr lang="en-US" altLang="ja-JP" sz="1700" b="1" dirty="0">
              <a:solidFill>
                <a:srgbClr val="F26522"/>
              </a:solidFill>
              <a:latin typeface="BIZ UDPゴシック" panose="020B0400000000000000" pitchFamily="50" charset="-128"/>
              <a:ea typeface="BIZ UDPゴシック"/>
              <a:cs typeface="ヒラギノ明朝 ProN W6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ja-JP" altLang="en-US" sz="1700" b="1" dirty="0" smtClean="0">
                <a:solidFill>
                  <a:srgbClr val="F2652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6"/>
              </a:rPr>
              <a:t>客室グレードアップキャンペーン</a:t>
            </a:r>
            <a:r>
              <a:rPr lang="ja-JP" altLang="en-US" sz="1700" b="1" dirty="0">
                <a:solidFill>
                  <a:srgbClr val="F2652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6"/>
              </a:rPr>
              <a:t>★</a:t>
            </a:r>
            <a:endParaRPr sz="1700" dirty="0">
              <a:latin typeface="BIZ UDPゴシック" panose="020B0400000000000000" pitchFamily="50" charset="-128"/>
              <a:ea typeface="BIZ UDPゴシック" panose="020B0400000000000000" pitchFamily="50" charset="-128"/>
              <a:cs typeface="ヒラギノ明朝 ProN W6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21624" y="4149191"/>
            <a:ext cx="2980426" cy="45719"/>
          </a:xfrm>
          <a:custGeom>
            <a:avLst/>
            <a:gdLst/>
            <a:ahLst/>
            <a:cxnLst/>
            <a:rect l="l" t="t" r="r" b="b"/>
            <a:pathLst>
              <a:path w="3312160">
                <a:moveTo>
                  <a:pt x="0" y="0"/>
                </a:moveTo>
                <a:lnTo>
                  <a:pt x="3311994" y="0"/>
                </a:lnTo>
              </a:path>
            </a:pathLst>
          </a:custGeom>
          <a:ln w="17995">
            <a:solidFill>
              <a:srgbClr val="F99D1C"/>
            </a:solidFill>
          </a:ln>
        </p:spPr>
        <p:txBody>
          <a:bodyPr wrap="square" lIns="0" tIns="0" rIns="0" bIns="0" rtlCol="0"/>
          <a:lstStyle/>
          <a:p>
            <a:endParaRPr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6034930" y="401844"/>
            <a:ext cx="945515" cy="560070"/>
          </a:xfrm>
          <a:custGeom>
            <a:avLst/>
            <a:gdLst/>
            <a:ahLst/>
            <a:cxnLst/>
            <a:rect l="l" t="t" r="r" b="b"/>
            <a:pathLst>
              <a:path w="945515" h="560069">
                <a:moveTo>
                  <a:pt x="346468" y="116839"/>
                </a:moveTo>
                <a:lnTo>
                  <a:pt x="282659" y="147888"/>
                </a:lnTo>
                <a:lnTo>
                  <a:pt x="230606" y="174422"/>
                </a:lnTo>
                <a:lnTo>
                  <a:pt x="187350" y="198539"/>
                </a:lnTo>
                <a:lnTo>
                  <a:pt x="159689" y="308851"/>
                </a:lnTo>
                <a:lnTo>
                  <a:pt x="144304" y="350200"/>
                </a:lnTo>
                <a:lnTo>
                  <a:pt x="118789" y="386626"/>
                </a:lnTo>
                <a:lnTo>
                  <a:pt x="82301" y="412992"/>
                </a:lnTo>
                <a:lnTo>
                  <a:pt x="33997" y="424167"/>
                </a:lnTo>
                <a:lnTo>
                  <a:pt x="0" y="559663"/>
                </a:lnTo>
                <a:lnTo>
                  <a:pt x="46434" y="553880"/>
                </a:lnTo>
                <a:lnTo>
                  <a:pt x="122681" y="532714"/>
                </a:lnTo>
                <a:lnTo>
                  <a:pt x="169331" y="509011"/>
                </a:lnTo>
                <a:lnTo>
                  <a:pt x="210374" y="478570"/>
                </a:lnTo>
                <a:lnTo>
                  <a:pt x="244813" y="440925"/>
                </a:lnTo>
                <a:lnTo>
                  <a:pt x="271647" y="395608"/>
                </a:lnTo>
                <a:lnTo>
                  <a:pt x="289877" y="342150"/>
                </a:lnTo>
                <a:lnTo>
                  <a:pt x="346468" y="116839"/>
                </a:lnTo>
                <a:close/>
              </a:path>
              <a:path w="945515" h="560069">
                <a:moveTo>
                  <a:pt x="559190" y="200990"/>
                </a:moveTo>
                <a:lnTo>
                  <a:pt x="431876" y="200990"/>
                </a:lnTo>
                <a:lnTo>
                  <a:pt x="364083" y="471284"/>
                </a:lnTo>
                <a:lnTo>
                  <a:pt x="491312" y="471284"/>
                </a:lnTo>
                <a:lnTo>
                  <a:pt x="559190" y="200990"/>
                </a:lnTo>
                <a:close/>
              </a:path>
              <a:path w="945515" h="560069">
                <a:moveTo>
                  <a:pt x="786681" y="110072"/>
                </a:moveTo>
                <a:lnTo>
                  <a:pt x="653516" y="155981"/>
                </a:lnTo>
                <a:lnTo>
                  <a:pt x="574268" y="471284"/>
                </a:lnTo>
                <a:lnTo>
                  <a:pt x="740879" y="471284"/>
                </a:lnTo>
                <a:lnTo>
                  <a:pt x="789293" y="466687"/>
                </a:lnTo>
                <a:lnTo>
                  <a:pt x="839585" y="450200"/>
                </a:lnTo>
                <a:lnTo>
                  <a:pt x="875826" y="424722"/>
                </a:lnTo>
                <a:lnTo>
                  <a:pt x="903262" y="390124"/>
                </a:lnTo>
                <a:lnTo>
                  <a:pt x="909337" y="374078"/>
                </a:lnTo>
                <a:lnTo>
                  <a:pt x="721105" y="374078"/>
                </a:lnTo>
                <a:lnTo>
                  <a:pt x="787279" y="110261"/>
                </a:lnTo>
                <a:lnTo>
                  <a:pt x="786681" y="110072"/>
                </a:lnTo>
                <a:close/>
              </a:path>
              <a:path w="945515" h="560069">
                <a:moveTo>
                  <a:pt x="939374" y="109829"/>
                </a:moveTo>
                <a:lnTo>
                  <a:pt x="787387" y="109829"/>
                </a:lnTo>
                <a:lnTo>
                  <a:pt x="787279" y="110261"/>
                </a:lnTo>
                <a:lnTo>
                  <a:pt x="802021" y="114904"/>
                </a:lnTo>
                <a:lnTo>
                  <a:pt x="823506" y="141744"/>
                </a:lnTo>
                <a:lnTo>
                  <a:pt x="820798" y="177007"/>
                </a:lnTo>
                <a:lnTo>
                  <a:pt x="799558" y="207622"/>
                </a:lnTo>
                <a:lnTo>
                  <a:pt x="774487" y="229527"/>
                </a:lnTo>
                <a:lnTo>
                  <a:pt x="760285" y="238658"/>
                </a:lnTo>
                <a:lnTo>
                  <a:pt x="775617" y="247738"/>
                </a:lnTo>
                <a:lnTo>
                  <a:pt x="788169" y="260638"/>
                </a:lnTo>
                <a:lnTo>
                  <a:pt x="797124" y="278163"/>
                </a:lnTo>
                <a:lnTo>
                  <a:pt x="801662" y="301117"/>
                </a:lnTo>
                <a:lnTo>
                  <a:pt x="797240" y="327008"/>
                </a:lnTo>
                <a:lnTo>
                  <a:pt x="781100" y="350313"/>
                </a:lnTo>
                <a:lnTo>
                  <a:pt x="755102" y="367260"/>
                </a:lnTo>
                <a:lnTo>
                  <a:pt x="721105" y="374078"/>
                </a:lnTo>
                <a:lnTo>
                  <a:pt x="909337" y="374078"/>
                </a:lnTo>
                <a:lnTo>
                  <a:pt x="919327" y="347687"/>
                </a:lnTo>
                <a:lnTo>
                  <a:pt x="919792" y="318649"/>
                </a:lnTo>
                <a:lnTo>
                  <a:pt x="912148" y="291606"/>
                </a:lnTo>
                <a:lnTo>
                  <a:pt x="898271" y="267108"/>
                </a:lnTo>
                <a:lnTo>
                  <a:pt x="880033" y="245706"/>
                </a:lnTo>
                <a:lnTo>
                  <a:pt x="912021" y="221484"/>
                </a:lnTo>
                <a:lnTo>
                  <a:pt x="935416" y="187571"/>
                </a:lnTo>
                <a:lnTo>
                  <a:pt x="945350" y="145178"/>
                </a:lnTo>
                <a:lnTo>
                  <a:pt x="939374" y="109829"/>
                </a:lnTo>
                <a:close/>
              </a:path>
              <a:path w="945515" h="560069">
                <a:moveTo>
                  <a:pt x="744213" y="817"/>
                </a:moveTo>
                <a:lnTo>
                  <a:pt x="676833" y="7340"/>
                </a:lnTo>
                <a:lnTo>
                  <a:pt x="628019" y="17569"/>
                </a:lnTo>
                <a:lnTo>
                  <a:pt x="575172" y="32151"/>
                </a:lnTo>
                <a:lnTo>
                  <a:pt x="521557" y="49352"/>
                </a:lnTo>
                <a:lnTo>
                  <a:pt x="470439" y="67434"/>
                </a:lnTo>
                <a:lnTo>
                  <a:pt x="425083" y="84662"/>
                </a:lnTo>
                <a:lnTo>
                  <a:pt x="388755" y="99301"/>
                </a:lnTo>
                <a:lnTo>
                  <a:pt x="330720" y="246113"/>
                </a:lnTo>
                <a:lnTo>
                  <a:pt x="415390" y="207960"/>
                </a:lnTo>
                <a:lnTo>
                  <a:pt x="431876" y="200990"/>
                </a:lnTo>
                <a:lnTo>
                  <a:pt x="559190" y="200990"/>
                </a:lnTo>
                <a:lnTo>
                  <a:pt x="572744" y="147015"/>
                </a:lnTo>
                <a:lnTo>
                  <a:pt x="595735" y="138396"/>
                </a:lnTo>
                <a:lnTo>
                  <a:pt x="661971" y="118116"/>
                </a:lnTo>
                <a:lnTo>
                  <a:pt x="727535" y="104206"/>
                </a:lnTo>
                <a:lnTo>
                  <a:pt x="938382" y="103960"/>
                </a:lnTo>
                <a:lnTo>
                  <a:pt x="936955" y="95516"/>
                </a:lnTo>
                <a:lnTo>
                  <a:pt x="918783" y="62870"/>
                </a:lnTo>
                <a:lnTo>
                  <a:pt x="890076" y="36097"/>
                </a:lnTo>
                <a:lnTo>
                  <a:pt x="851180" y="16176"/>
                </a:lnTo>
                <a:lnTo>
                  <a:pt x="802444" y="4089"/>
                </a:lnTo>
                <a:lnTo>
                  <a:pt x="744213" y="817"/>
                </a:lnTo>
                <a:close/>
              </a:path>
              <a:path w="945515" h="560069">
                <a:moveTo>
                  <a:pt x="375818" y="0"/>
                </a:moveTo>
                <a:lnTo>
                  <a:pt x="237134" y="0"/>
                </a:lnTo>
                <a:lnTo>
                  <a:pt x="191439" y="182118"/>
                </a:lnTo>
                <a:lnTo>
                  <a:pt x="229873" y="161697"/>
                </a:lnTo>
                <a:lnTo>
                  <a:pt x="270503" y="140752"/>
                </a:lnTo>
                <a:lnTo>
                  <a:pt x="350481" y="100749"/>
                </a:lnTo>
                <a:lnTo>
                  <a:pt x="375818" y="0"/>
                </a:lnTo>
                <a:close/>
              </a:path>
              <a:path w="945515" h="560069">
                <a:moveTo>
                  <a:pt x="787387" y="109829"/>
                </a:moveTo>
                <a:lnTo>
                  <a:pt x="786681" y="110072"/>
                </a:lnTo>
                <a:lnTo>
                  <a:pt x="787279" y="110261"/>
                </a:lnTo>
                <a:lnTo>
                  <a:pt x="787387" y="109829"/>
                </a:lnTo>
                <a:close/>
              </a:path>
              <a:path w="945515" h="560069">
                <a:moveTo>
                  <a:pt x="938382" y="103960"/>
                </a:moveTo>
                <a:lnTo>
                  <a:pt x="767275" y="103960"/>
                </a:lnTo>
                <a:lnTo>
                  <a:pt x="786681" y="110072"/>
                </a:lnTo>
                <a:lnTo>
                  <a:pt x="787387" y="109829"/>
                </a:lnTo>
                <a:lnTo>
                  <a:pt x="939374" y="109829"/>
                </a:lnTo>
                <a:lnTo>
                  <a:pt x="938382" y="10396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838667" y="1030902"/>
            <a:ext cx="1369476" cy="133833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3544405"/>
            <a:ext cx="7560005" cy="53999"/>
          </a:xfrm>
          <a:prstGeom prst="rect">
            <a:avLst/>
          </a:prstGeom>
        </p:spPr>
      </p:pic>
      <p:sp>
        <p:nvSpPr>
          <p:cNvPr id="8" name="object 8"/>
          <p:cNvSpPr/>
          <p:nvPr/>
        </p:nvSpPr>
        <p:spPr>
          <a:xfrm>
            <a:off x="540000" y="9612002"/>
            <a:ext cx="5472430" cy="0"/>
          </a:xfrm>
          <a:custGeom>
            <a:avLst/>
            <a:gdLst/>
            <a:ahLst/>
            <a:cxnLst/>
            <a:rect l="l" t="t" r="r" b="b"/>
            <a:pathLst>
              <a:path w="5472430">
                <a:moveTo>
                  <a:pt x="0" y="0"/>
                </a:moveTo>
                <a:lnTo>
                  <a:pt x="5471998" y="0"/>
                </a:lnTo>
              </a:path>
            </a:pathLst>
          </a:custGeom>
          <a:ln w="1426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23726" y="9184932"/>
            <a:ext cx="5182358" cy="259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ja-JP" altLang="en-US" sz="1600" b="1" dirty="0" smtClean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6"/>
              </a:rPr>
              <a:t>ラウンジプラチナム池袋サポートデスク（旧：池袋西武）</a:t>
            </a:r>
            <a:endParaRPr sz="1600" dirty="0">
              <a:latin typeface="BIZ UDPゴシック" panose="020B0400000000000000" pitchFamily="50" charset="-128"/>
              <a:ea typeface="BIZ UDPゴシック" panose="020B0400000000000000" pitchFamily="50" charset="-128"/>
              <a:cs typeface="ヒラギノ明朝 ProN W6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10801" y="9600020"/>
            <a:ext cx="5327865" cy="836767"/>
          </a:xfrm>
          <a:prstGeom prst="rect">
            <a:avLst/>
          </a:prstGeom>
        </p:spPr>
        <p:txBody>
          <a:bodyPr vert="horz" wrap="square" lIns="0" tIns="61594" rIns="0" bIns="0" rtlCol="0" anchor="t">
            <a:spAutoFit/>
          </a:bodyPr>
          <a:lstStyle/>
          <a:p>
            <a:pPr marL="12700">
              <a:spcBef>
                <a:spcPts val="484"/>
              </a:spcBef>
            </a:pPr>
            <a:r>
              <a:rPr lang="en-US" altLang="ja-JP" sz="1600" b="1" dirty="0" smtClean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/>
                <a:cs typeface="ヒラギノ明朝 ProN W6"/>
              </a:rPr>
              <a:t>TEL:03-3982-8551</a:t>
            </a:r>
            <a:endParaRPr lang="en-US" altLang="ja-JP" sz="1600" dirty="0">
              <a:solidFill>
                <a:schemeClr val="bg1"/>
              </a:solidFill>
              <a:latin typeface="BIZ UDPゴシック" panose="020B0400000000000000" pitchFamily="50" charset="-128"/>
              <a:ea typeface="BIZ UDPゴシック"/>
              <a:cs typeface="ヒラギノ明朝 ProN W6"/>
            </a:endParaRPr>
          </a:p>
          <a:p>
            <a:pPr marL="12700">
              <a:lnSpc>
                <a:spcPct val="100000"/>
              </a:lnSpc>
              <a:spcBef>
                <a:spcPts val="484"/>
              </a:spcBef>
            </a:pPr>
            <a:r>
              <a:rPr lang="ja-JP" altLang="en-US" sz="1200" b="1" dirty="0" smtClean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6"/>
              </a:rPr>
              <a:t>〒</a:t>
            </a:r>
            <a:r>
              <a:rPr lang="en-US" altLang="ja-JP" sz="1200" b="1" dirty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6"/>
              </a:rPr>
              <a:t>171-0022</a:t>
            </a:r>
            <a:r>
              <a:rPr lang="ja-JP" altLang="en-US" sz="1200" b="1" dirty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6"/>
              </a:rPr>
              <a:t>　</a:t>
            </a:r>
            <a:r>
              <a:rPr lang="ja-JP" altLang="en-US" sz="1200" b="1" dirty="0" smtClean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6"/>
              </a:rPr>
              <a:t>東京都豊島区南池袋</a:t>
            </a:r>
            <a:r>
              <a:rPr lang="en-US" altLang="ja-JP" sz="1200" b="1" dirty="0" smtClean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6"/>
              </a:rPr>
              <a:t>2-27-17</a:t>
            </a:r>
            <a:r>
              <a:rPr lang="ja-JP" altLang="en-US" sz="1200" b="1" dirty="0" smtClean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6"/>
              </a:rPr>
              <a:t>　いちご南池袋ビル</a:t>
            </a:r>
            <a:r>
              <a:rPr lang="en-US" altLang="ja-JP" sz="1200" b="1" dirty="0" smtClean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6"/>
              </a:rPr>
              <a:t>2</a:t>
            </a:r>
            <a:r>
              <a:rPr lang="ja-JP" altLang="en-US" sz="1200" b="1" dirty="0" smtClean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6"/>
              </a:rPr>
              <a:t>階</a:t>
            </a:r>
            <a:endParaRPr lang="en-US" altLang="ja-JP" sz="1200" b="1" dirty="0">
              <a:solidFill>
                <a:srgbClr val="FFFFFF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ヒラギノ明朝 ProN W6"/>
            </a:endParaRPr>
          </a:p>
          <a:p>
            <a:pPr marL="12700">
              <a:lnSpc>
                <a:spcPct val="100000"/>
              </a:lnSpc>
              <a:spcBef>
                <a:spcPts val="484"/>
              </a:spcBef>
            </a:pPr>
            <a:r>
              <a:rPr lang="ja-JP" altLang="en-US" sz="1400" b="1" dirty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6"/>
              </a:rPr>
              <a:t>営業時間：</a:t>
            </a:r>
            <a:r>
              <a:rPr lang="en-US" altLang="ja-JP" sz="1400" b="1" dirty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6"/>
              </a:rPr>
              <a:t>11</a:t>
            </a:r>
            <a:r>
              <a:rPr lang="ja-JP" altLang="en-US" sz="1400" b="1" dirty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6"/>
              </a:rPr>
              <a:t>：</a:t>
            </a:r>
            <a:r>
              <a:rPr lang="en-US" altLang="ja-JP" sz="1400" b="1" dirty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6"/>
              </a:rPr>
              <a:t>00</a:t>
            </a:r>
            <a:r>
              <a:rPr lang="ja-JP" altLang="en-US" sz="1400" b="1" dirty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6"/>
              </a:rPr>
              <a:t>～</a:t>
            </a:r>
            <a:r>
              <a:rPr lang="en-US" altLang="ja-JP" sz="1400" b="1" dirty="0" smtClean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6"/>
              </a:rPr>
              <a:t>18</a:t>
            </a:r>
            <a:r>
              <a:rPr lang="ja-JP" altLang="en-US" sz="1400" b="1" dirty="0" smtClean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6"/>
              </a:rPr>
              <a:t>：</a:t>
            </a:r>
            <a:r>
              <a:rPr lang="en-US" altLang="ja-JP" sz="1400" b="1" dirty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6"/>
              </a:rPr>
              <a:t>30</a:t>
            </a:r>
            <a:r>
              <a:rPr lang="ja-JP" altLang="en-US" sz="1400" b="1" dirty="0" smtClean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6"/>
              </a:rPr>
              <a:t>（</a:t>
            </a:r>
            <a:r>
              <a:rPr lang="ja-JP" altLang="en-US" sz="1400" b="1" dirty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6"/>
              </a:rPr>
              <a:t>最終受付は</a:t>
            </a:r>
            <a:r>
              <a:rPr lang="en-US" altLang="ja-JP" sz="1400" b="1" dirty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6"/>
              </a:rPr>
              <a:t>18</a:t>
            </a:r>
            <a:r>
              <a:rPr lang="ja-JP" altLang="en-US" sz="1400" b="1" dirty="0" smtClean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6"/>
              </a:rPr>
              <a:t>：</a:t>
            </a:r>
            <a:r>
              <a:rPr lang="en-US" altLang="ja-JP" sz="1400" b="1" dirty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6"/>
              </a:rPr>
              <a:t>00</a:t>
            </a:r>
            <a:r>
              <a:rPr lang="ja-JP" altLang="en-US" sz="1400" b="1" dirty="0" smtClean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6"/>
              </a:rPr>
              <a:t>と</a:t>
            </a:r>
            <a:r>
              <a:rPr lang="ja-JP" altLang="en-US" sz="1400" b="1" dirty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6"/>
              </a:rPr>
              <a:t>なります）</a:t>
            </a:r>
            <a:endParaRPr lang="en-US" altLang="ja-JP" sz="1400" b="1" dirty="0">
              <a:solidFill>
                <a:srgbClr val="FFFFFF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ヒラギノ明朝 ProN W6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241702" y="834912"/>
            <a:ext cx="6984611" cy="1431161"/>
          </a:xfrm>
          <a:prstGeom prst="rect">
            <a:avLst/>
          </a:prstGeom>
        </p:spPr>
        <p:txBody>
          <a:bodyPr vert="horz" wrap="square" lIns="0" tIns="431800" rIns="0" bIns="0" rtlCol="0">
            <a:spAutoFit/>
          </a:bodyPr>
          <a:lstStyle/>
          <a:p>
            <a:pPr marL="12700" algn="l">
              <a:lnSpc>
                <a:spcPct val="100000"/>
              </a:lnSpc>
              <a:spcBef>
                <a:spcPts val="3400"/>
              </a:spcBef>
            </a:pPr>
            <a:r>
              <a:rPr lang="ja-JP" altLang="en-US" sz="48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ハワイキャンペーン</a:t>
            </a:r>
            <a:r>
              <a:rPr lang="ja-JP" altLang="en-US" sz="6600" baseline="3205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開催！</a:t>
            </a:r>
            <a:r>
              <a:rPr lang="en-US" sz="6600" baseline="3205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/>
            </a:r>
            <a:br>
              <a:rPr lang="en-US" sz="6600" baseline="3205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endParaRPr sz="2500" baseline="3205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90541" y="4266366"/>
            <a:ext cx="4933364" cy="2659702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下記期間に新規でお申込みのお客様！</a:t>
            </a:r>
            <a:endParaRPr lang="en-US" altLang="ja-JP" sz="9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en-US" altLang="ja-JP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成約特典</a:t>
            </a: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  <a:p>
            <a:r>
              <a:rPr lang="ja-JP" altLang="en-US" sz="1200" dirty="0">
                <a:latin typeface="BIZ UDPゴシック" panose="020B0400000000000000" pitchFamily="50" charset="-128"/>
                <a:ea typeface="BIZ UDPゴシック"/>
              </a:rPr>
              <a:t>申込期間</a:t>
            </a:r>
            <a:r>
              <a:rPr lang="ja-JP" altLang="en-US" sz="1200" dirty="0" smtClean="0">
                <a:latin typeface="BIZ UDPゴシック" panose="020B0400000000000000" pitchFamily="50" charset="-128"/>
                <a:ea typeface="BIZ UDPゴシック"/>
              </a:rPr>
              <a:t>：５</a:t>
            </a:r>
            <a:r>
              <a:rPr lang="en-US" altLang="ja-JP" sz="1200" dirty="0" smtClean="0">
                <a:latin typeface="BIZ UDPゴシック" panose="020B0400000000000000" pitchFamily="50" charset="-128"/>
                <a:ea typeface="BIZ UDPゴシック"/>
              </a:rPr>
              <a:t>/</a:t>
            </a:r>
            <a:r>
              <a:rPr lang="ja-JP" altLang="en-US" sz="1200" dirty="0" smtClean="0">
                <a:latin typeface="BIZ UDPゴシック" panose="020B0400000000000000" pitchFamily="50" charset="-128"/>
                <a:ea typeface="BIZ UDPゴシック"/>
              </a:rPr>
              <a:t>１～７</a:t>
            </a:r>
            <a:r>
              <a:rPr lang="en-US" altLang="ja-JP" sz="1200" dirty="0" smtClean="0">
                <a:latin typeface="BIZ UDPゴシック" panose="020B0400000000000000" pitchFamily="50" charset="-128"/>
                <a:ea typeface="BIZ UDPゴシック"/>
              </a:rPr>
              <a:t>/</a:t>
            </a:r>
            <a:r>
              <a:rPr lang="ja-JP" altLang="en-US" sz="1200" dirty="0" smtClean="0">
                <a:latin typeface="BIZ UDPゴシック" panose="020B0400000000000000" pitchFamily="50" charset="-128"/>
                <a:ea typeface="BIZ UDPゴシック"/>
              </a:rPr>
              <a:t>３１</a:t>
            </a:r>
            <a:endParaRPr lang="ja-JP" altLang="en-US" sz="1200" dirty="0">
              <a:latin typeface="BIZ UDPゴシック" panose="020B0400000000000000" pitchFamily="50" charset="-128"/>
              <a:ea typeface="BIZ UDPゴシック"/>
            </a:endParaRPr>
          </a:p>
          <a:p>
            <a:r>
              <a:rPr lang="ja-JP" altLang="en-US" sz="1200" dirty="0">
                <a:latin typeface="BIZ UDPゴシック" panose="020B0400000000000000" pitchFamily="50" charset="-128"/>
                <a:ea typeface="BIZ UDPゴシック"/>
              </a:rPr>
              <a:t>旅行期間</a:t>
            </a:r>
            <a:r>
              <a:rPr lang="ja-JP" altLang="en-US" sz="1200" dirty="0" smtClean="0">
                <a:latin typeface="BIZ UDPゴシック" panose="020B0400000000000000" pitchFamily="50" charset="-128"/>
                <a:ea typeface="BIZ UDPゴシック"/>
              </a:rPr>
              <a:t>：５</a:t>
            </a:r>
            <a:r>
              <a:rPr lang="en-US" altLang="ja-JP" sz="1200" dirty="0" smtClean="0">
                <a:latin typeface="BIZ UDPゴシック" panose="020B0400000000000000" pitchFamily="50" charset="-128"/>
                <a:ea typeface="BIZ UDPゴシック"/>
              </a:rPr>
              <a:t>/</a:t>
            </a:r>
            <a:r>
              <a:rPr lang="ja-JP" altLang="en-US" sz="1200" dirty="0" smtClean="0">
                <a:latin typeface="BIZ UDPゴシック" panose="020B0400000000000000" pitchFamily="50" charset="-128"/>
                <a:ea typeface="BIZ UDPゴシック"/>
              </a:rPr>
              <a:t>１～１２</a:t>
            </a:r>
            <a:r>
              <a:rPr lang="en-US" altLang="ja-JP" sz="1200" dirty="0" smtClean="0">
                <a:latin typeface="BIZ UDPゴシック" panose="020B0400000000000000" pitchFamily="50" charset="-128"/>
                <a:ea typeface="BIZ UDPゴシック"/>
              </a:rPr>
              <a:t>/</a:t>
            </a:r>
            <a:r>
              <a:rPr lang="ja-JP" altLang="en-US" sz="1200" dirty="0" smtClean="0">
                <a:latin typeface="BIZ UDPゴシック" panose="020B0400000000000000" pitchFamily="50" charset="-128"/>
                <a:ea typeface="BIZ UDPゴシック"/>
              </a:rPr>
              <a:t>２３</a:t>
            </a:r>
            <a:endParaRPr lang="ja-JP" altLang="en-US" sz="1200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/>
              </a:rPr>
              <a:t>（除外日</a:t>
            </a:r>
            <a:r>
              <a:rPr lang="ja-JP" altLang="en-US" sz="12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/>
              </a:rPr>
              <a:t>：８</a:t>
            </a:r>
            <a:r>
              <a:rPr lang="en-US" altLang="ja-JP" sz="12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/>
              </a:rPr>
              <a:t>/</a:t>
            </a:r>
            <a:r>
              <a:rPr lang="ja-JP" altLang="en-US" sz="12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/>
              </a:rPr>
              <a:t>８～８</a:t>
            </a:r>
            <a:r>
              <a:rPr lang="en-US" altLang="ja-JP" sz="12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/>
              </a:rPr>
              <a:t>/</a:t>
            </a:r>
            <a:r>
              <a:rPr lang="ja-JP" altLang="en-US" sz="12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/>
              </a:rPr>
              <a:t>１６）</a:t>
            </a:r>
            <a:endParaRPr lang="ja-JP" altLang="en-US" sz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/>
            </a:endParaRPr>
          </a:p>
          <a:p>
            <a:r>
              <a:rPr lang="ja-JP" altLang="en-US" sz="1200" dirty="0">
                <a:latin typeface="BIZ UDPゴシック" panose="020B0400000000000000" pitchFamily="50" charset="-128"/>
                <a:ea typeface="BIZ UDPゴシック"/>
              </a:rPr>
              <a:t>対象プラン</a:t>
            </a:r>
            <a:r>
              <a:rPr lang="ja-JP" altLang="en-US" sz="1200" dirty="0" smtClean="0">
                <a:latin typeface="BIZ UDPゴシック" panose="020B0400000000000000" pitchFamily="50" charset="-128"/>
                <a:ea typeface="BIZ UDPゴシック"/>
              </a:rPr>
              <a:t>：</a:t>
            </a:r>
            <a:r>
              <a:rPr lang="en-US" altLang="ja-JP" sz="1200" dirty="0" smtClean="0">
                <a:latin typeface="BIZ UDPゴシック" panose="020B0400000000000000" pitchFamily="50" charset="-128"/>
                <a:ea typeface="BIZ UDPゴシック"/>
              </a:rPr>
              <a:t>LOOKJTB </a:t>
            </a:r>
            <a:r>
              <a:rPr lang="en-US" altLang="ja-JP" sz="1200" dirty="0" err="1">
                <a:latin typeface="BIZ UDPゴシック" panose="020B0400000000000000" pitchFamily="50" charset="-128"/>
                <a:ea typeface="BIZ UDPゴシック"/>
              </a:rPr>
              <a:t>MyStyle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/>
              </a:rPr>
              <a:t>商品にて</a:t>
            </a:r>
            <a:endParaRPr lang="en-US" altLang="ja-JP" sz="1200" dirty="0">
              <a:latin typeface="BIZ UDPゴシック" panose="020B0400000000000000" pitchFamily="50" charset="-128"/>
              <a:ea typeface="BIZ UDPゴシック"/>
            </a:endParaRPr>
          </a:p>
          <a:p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ja-JP" altLang="en-US" sz="12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「シェラトンワイキキビーチリゾート」</a:t>
            </a:r>
            <a:endParaRPr lang="en-US" altLang="ja-JP" sz="120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ja-JP" altLang="en-US" sz="12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「モアナサーフライダーウェスティンリゾート＆スパワイキキビーチ」</a:t>
            </a:r>
            <a:endParaRPr lang="en-US" altLang="ja-JP" sz="120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2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「</a:t>
            </a:r>
            <a:r>
              <a:rPr lang="ja-JP" altLang="en-US" sz="1200" dirty="0" err="1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ロイヤルハワ</a:t>
            </a:r>
            <a:r>
              <a:rPr lang="ja-JP" altLang="en-US" sz="12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イアンラグジュアリーコレクションリゾートワイキキ」を</a:t>
            </a:r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2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</a:t>
            </a:r>
            <a:r>
              <a:rPr lang="ja-JP" altLang="en-US" sz="1200" u="sng" dirty="0" smtClean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同一部屋タイプに</a:t>
            </a:r>
            <a:r>
              <a:rPr lang="en-US" altLang="ja-JP" sz="1200" u="sng" dirty="0" smtClean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</a:t>
            </a:r>
            <a:r>
              <a:rPr lang="ja-JP" altLang="en-US" sz="1200" u="sng" dirty="0" smtClean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連泊以上</a:t>
            </a:r>
            <a:r>
              <a:rPr lang="ja-JP" altLang="en-US" sz="12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のお客様限定！</a:t>
            </a:r>
            <a:endParaRPr lang="en-US" altLang="ja-JP" sz="120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200" b="1" dirty="0" smtClean="0">
                <a:latin typeface="BIZ UDPゴシック" panose="020B0400000000000000" pitchFamily="50" charset="-128"/>
                <a:ea typeface="BIZ UDPゴシック"/>
              </a:rPr>
              <a:t>特典：客室グレードアップ（詳細は右記をご確認ください）</a:t>
            </a: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/>
            </a:endParaRPr>
          </a:p>
          <a:p>
            <a:endParaRPr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16" name="object 1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10449" y="3638005"/>
            <a:ext cx="511175" cy="511187"/>
          </a:xfrm>
          <a:prstGeom prst="rect">
            <a:avLst/>
          </a:prstGeom>
        </p:spPr>
      </p:pic>
      <p:sp>
        <p:nvSpPr>
          <p:cNvPr id="17" name="object 17"/>
          <p:cNvSpPr txBox="1"/>
          <p:nvPr/>
        </p:nvSpPr>
        <p:spPr>
          <a:xfrm>
            <a:off x="241702" y="3773550"/>
            <a:ext cx="459191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dirty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6"/>
              </a:rPr>
              <a:t>Check</a:t>
            </a:r>
            <a:endParaRPr sz="900" dirty="0">
              <a:latin typeface="BIZ UDPゴシック" panose="020B0400000000000000" pitchFamily="50" charset="-128"/>
              <a:ea typeface="BIZ UDPゴシック" panose="020B0400000000000000" pitchFamily="50" charset="-128"/>
              <a:cs typeface="ヒラギノ明朝 ProN W6"/>
            </a:endParaRPr>
          </a:p>
        </p:txBody>
      </p:sp>
      <p:sp>
        <p:nvSpPr>
          <p:cNvPr id="20" name="object 20"/>
          <p:cNvSpPr/>
          <p:nvPr/>
        </p:nvSpPr>
        <p:spPr>
          <a:xfrm flipV="1">
            <a:off x="689570" y="6993496"/>
            <a:ext cx="3083560" cy="88015"/>
          </a:xfrm>
          <a:custGeom>
            <a:avLst/>
            <a:gdLst/>
            <a:ahLst/>
            <a:cxnLst/>
            <a:rect l="l" t="t" r="r" b="b"/>
            <a:pathLst>
              <a:path w="3312160">
                <a:moveTo>
                  <a:pt x="0" y="0"/>
                </a:moveTo>
                <a:lnTo>
                  <a:pt x="3311994" y="0"/>
                </a:lnTo>
              </a:path>
            </a:pathLst>
          </a:custGeom>
          <a:ln w="17995">
            <a:solidFill>
              <a:srgbClr val="FDB913"/>
            </a:solidFill>
          </a:ln>
        </p:spPr>
        <p:txBody>
          <a:bodyPr wrap="square" lIns="0" tIns="0" rIns="0" bIns="0" rtlCol="0"/>
          <a:lstStyle/>
          <a:p>
            <a:endParaRPr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313803" y="7161574"/>
            <a:ext cx="3620755" cy="21363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18100"/>
              </a:lnSpc>
              <a:spcBef>
                <a:spcPts val="100"/>
              </a:spcBef>
            </a:pPr>
            <a:r>
              <a:rPr lang="en-US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3"/>
              </a:rPr>
              <a:t>LOOKJTB</a:t>
            </a: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3"/>
              </a:rPr>
              <a:t>で</a:t>
            </a:r>
            <a:r>
              <a:rPr lang="ja-JP" altLang="en-US" sz="1100" dirty="0" smtClean="0"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3"/>
              </a:rPr>
              <a:t>、「シェラトンホテルワイキキビーチリゾート」、</a:t>
            </a:r>
            <a:endParaRPr lang="en-US" altLang="ja-JP" sz="1100" dirty="0" smtClean="0">
              <a:latin typeface="BIZ UDPゴシック" panose="020B0400000000000000" pitchFamily="50" charset="-128"/>
              <a:ea typeface="BIZ UDPゴシック" panose="020B0400000000000000" pitchFamily="50" charset="-128"/>
              <a:cs typeface="ヒラギノ明朝 ProN W3"/>
            </a:endParaRPr>
          </a:p>
          <a:p>
            <a:pPr marL="12700" marR="5080" algn="just">
              <a:lnSpc>
                <a:spcPct val="118100"/>
              </a:lnSpc>
              <a:spcBef>
                <a:spcPts val="100"/>
              </a:spcBef>
            </a:pPr>
            <a:r>
              <a:rPr lang="ja-JP" altLang="en-US" sz="1100" dirty="0" smtClean="0"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3"/>
              </a:rPr>
              <a:t>「モアナサーフライダーウェスティンリゾート＆スパワイキキビーチ」にご宿泊</a:t>
            </a: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3"/>
              </a:rPr>
              <a:t>のお客様は</a:t>
            </a:r>
            <a:r>
              <a:rPr lang="ja-JP" altLang="en-US" sz="1100" dirty="0" smtClean="0"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3"/>
              </a:rPr>
              <a:t>、滞在中毎日ルアナラウンジ</a:t>
            </a: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3"/>
              </a:rPr>
              <a:t>が</a:t>
            </a:r>
            <a:r>
              <a:rPr lang="ja-JP" altLang="en-US" sz="1100" dirty="0" smtClean="0"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3"/>
              </a:rPr>
              <a:t>ご利用いただけます！</a:t>
            </a:r>
            <a:endParaRPr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  <a:cs typeface="ヒラギノ明朝 ProN W3"/>
            </a:endParaRPr>
          </a:p>
          <a:p>
            <a:pPr marL="12700" marR="5080" algn="just">
              <a:lnSpc>
                <a:spcPct val="118100"/>
              </a:lnSpc>
              <a:spcBef>
                <a:spcPts val="100"/>
              </a:spcBef>
            </a:pPr>
            <a:r>
              <a:rPr lang="en-US" altLang="ja-JP" sz="1400" b="1" dirty="0" smtClean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3"/>
              </a:rPr>
              <a:t>【</a:t>
            </a:r>
            <a:r>
              <a:rPr lang="ja-JP" altLang="en-US" sz="14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3"/>
              </a:rPr>
              <a:t>ルアナラウンジでの</a:t>
            </a:r>
            <a:r>
              <a:rPr lang="ja-JP" altLang="en-US" sz="1400" b="1" dirty="0" smtClean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3"/>
              </a:rPr>
              <a:t>サービス（一例）</a:t>
            </a:r>
            <a:r>
              <a:rPr lang="en-US" altLang="ja-JP" sz="1400" b="1" dirty="0" smtClean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3"/>
              </a:rPr>
              <a:t>】</a:t>
            </a:r>
            <a:endParaRPr lang="en-US" altLang="ja-JP" sz="1400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ヒラギノ明朝 ProN W3"/>
            </a:endParaRPr>
          </a:p>
          <a:p>
            <a:pPr marL="12700" marR="5080" algn="just">
              <a:lnSpc>
                <a:spcPct val="118100"/>
              </a:lnSpc>
              <a:spcBef>
                <a:spcPts val="100"/>
              </a:spcBef>
            </a:pPr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3"/>
              </a:rPr>
              <a:t>朝：朝食と</a:t>
            </a:r>
            <a:r>
              <a:rPr lang="ja-JP" altLang="en-US" sz="1050" dirty="0" smtClean="0"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3"/>
              </a:rPr>
              <a:t>ドリンク</a:t>
            </a:r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3"/>
              </a:rPr>
              <a:t>　</a:t>
            </a:r>
            <a:r>
              <a:rPr lang="ja-JP" altLang="en-US" sz="1050" dirty="0" smtClean="0"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3"/>
              </a:rPr>
              <a:t>　昼</a:t>
            </a:r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3"/>
              </a:rPr>
              <a:t>：ドリンクとスナック</a:t>
            </a:r>
            <a:endParaRPr lang="en-US" altLang="ja-JP" sz="1050" dirty="0">
              <a:latin typeface="BIZ UDPゴシック" panose="020B0400000000000000" pitchFamily="50" charset="-128"/>
              <a:ea typeface="BIZ UDPゴシック" panose="020B0400000000000000" pitchFamily="50" charset="-128"/>
              <a:cs typeface="ヒラギノ明朝 ProN W3"/>
            </a:endParaRPr>
          </a:p>
          <a:p>
            <a:pPr marL="12700" marR="5080" algn="just">
              <a:lnSpc>
                <a:spcPct val="118100"/>
              </a:lnSpc>
              <a:spcBef>
                <a:spcPts val="100"/>
              </a:spcBef>
            </a:pPr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3"/>
              </a:rPr>
              <a:t>夕：ドリンク（アルコール含む）と</a:t>
            </a:r>
            <a:r>
              <a:rPr lang="ja-JP" altLang="en-US" sz="1050" dirty="0" smtClean="0"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3"/>
              </a:rPr>
              <a:t>おつまみ</a:t>
            </a:r>
            <a:endParaRPr lang="en-US" altLang="ja-JP" sz="1050" dirty="0">
              <a:latin typeface="BIZ UDPゴシック" panose="020B0400000000000000" pitchFamily="50" charset="-128"/>
              <a:ea typeface="BIZ UDPゴシック" panose="020B0400000000000000" pitchFamily="50" charset="-128"/>
              <a:cs typeface="ヒラギノ明朝 ProN W3"/>
            </a:endParaRPr>
          </a:p>
          <a:p>
            <a:pPr marL="12700" marR="5080" algn="just">
              <a:lnSpc>
                <a:spcPct val="118100"/>
              </a:lnSpc>
              <a:spcBef>
                <a:spcPts val="100"/>
              </a:spcBef>
            </a:pPr>
            <a:r>
              <a:rPr lang="ja-JP" altLang="en-US" sz="1200" b="1" dirty="0" smtClean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3"/>
              </a:rPr>
              <a:t>ラウンジ</a:t>
            </a:r>
            <a:r>
              <a:rPr lang="ja-JP" altLang="en-US" sz="12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3"/>
              </a:rPr>
              <a:t>利用でとっても快適な滞在にしませんか？</a:t>
            </a:r>
            <a:endParaRPr lang="en-US" altLang="ja-JP" sz="1200" b="1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ヒラギノ明朝 ProN W3"/>
            </a:endParaRPr>
          </a:p>
          <a:p>
            <a:pPr marL="12700" marR="5080" algn="just">
              <a:lnSpc>
                <a:spcPct val="118100"/>
              </a:lnSpc>
              <a:spcBef>
                <a:spcPts val="100"/>
              </a:spcBef>
            </a:pPr>
            <a:endParaRPr lang="en-US" sz="1200" dirty="0">
              <a:latin typeface="BIZ UDPゴシック" panose="020B0400000000000000" pitchFamily="50" charset="-128"/>
              <a:ea typeface="BIZ UDPゴシック" panose="020B0400000000000000" pitchFamily="50" charset="-128"/>
              <a:cs typeface="ヒラギノ明朝 ProN W3"/>
            </a:endParaRPr>
          </a:p>
          <a:p>
            <a:pPr marL="12700" marR="5080" algn="just">
              <a:lnSpc>
                <a:spcPct val="118100"/>
              </a:lnSpc>
              <a:spcBef>
                <a:spcPts val="100"/>
              </a:spcBef>
            </a:pPr>
            <a:endParaRPr sz="900" dirty="0">
              <a:latin typeface="BIZ UDPゴシック" panose="020B0400000000000000" pitchFamily="50" charset="-128"/>
              <a:ea typeface="BIZ UDPゴシック" panose="020B0400000000000000" pitchFamily="50" charset="-128"/>
              <a:cs typeface="ヒラギノ明朝 ProN W3"/>
            </a:endParaRPr>
          </a:p>
        </p:txBody>
      </p:sp>
      <p:pic>
        <p:nvPicPr>
          <p:cNvPr id="25" name="object 2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10449" y="6690796"/>
            <a:ext cx="511175" cy="427302"/>
          </a:xfrm>
          <a:prstGeom prst="rect">
            <a:avLst/>
          </a:prstGeom>
        </p:spPr>
      </p:pic>
      <p:sp>
        <p:nvSpPr>
          <p:cNvPr id="26" name="object 26"/>
          <p:cNvSpPr txBox="1"/>
          <p:nvPr/>
        </p:nvSpPr>
        <p:spPr>
          <a:xfrm>
            <a:off x="259065" y="6818766"/>
            <a:ext cx="493645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altLang="ja-JP" sz="900" b="1" dirty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6"/>
              </a:rPr>
              <a:t>POINT</a:t>
            </a:r>
            <a:endParaRPr sz="900" dirty="0">
              <a:latin typeface="BIZ UDPゴシック" panose="020B0400000000000000" pitchFamily="50" charset="-128"/>
              <a:ea typeface="BIZ UDPゴシック" panose="020B0400000000000000" pitchFamily="50" charset="-128"/>
              <a:cs typeface="ヒラギノ明朝 ProN W6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463802" y="339102"/>
            <a:ext cx="5514516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ja-JP" altLang="en-US" sz="2400" b="1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6"/>
              </a:rPr>
              <a:t>対象店舗限定</a:t>
            </a:r>
            <a:r>
              <a:rPr lang="ja-JP" altLang="en-US" sz="24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6"/>
              </a:rPr>
              <a:t>！</a:t>
            </a:r>
            <a:endParaRPr sz="2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ヒラギノ明朝 ProN W6"/>
            </a:endParaRPr>
          </a:p>
        </p:txBody>
      </p:sp>
      <p:pic>
        <p:nvPicPr>
          <p:cNvPr id="29" name="object 2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046498" y="3715578"/>
            <a:ext cx="2411069" cy="2864368"/>
          </a:xfrm>
          <a:prstGeom prst="rect">
            <a:avLst/>
          </a:prstGeom>
        </p:spPr>
      </p:pic>
      <p:sp>
        <p:nvSpPr>
          <p:cNvPr id="32" name="object 32"/>
          <p:cNvSpPr txBox="1"/>
          <p:nvPr/>
        </p:nvSpPr>
        <p:spPr>
          <a:xfrm>
            <a:off x="5132295" y="4068198"/>
            <a:ext cx="2238124" cy="2464136"/>
          </a:xfrm>
          <a:prstGeom prst="rect">
            <a:avLst/>
          </a:prstGeom>
        </p:spPr>
        <p:txBody>
          <a:bodyPr vert="horz" wrap="square" lIns="0" tIns="24765" rIns="0" bIns="0" rtlCol="0">
            <a:spAutoFit/>
          </a:bodyPr>
          <a:lstStyle/>
          <a:p>
            <a:r>
              <a:rPr lang="ja-JP" altLang="en-US" sz="1050" b="1" dirty="0">
                <a:solidFill>
                  <a:srgbClr val="002060"/>
                </a:solidFill>
              </a:rPr>
              <a:t>対象客室：</a:t>
            </a:r>
            <a:endParaRPr lang="en-US" altLang="ja-JP" sz="1050" b="1" dirty="0">
              <a:solidFill>
                <a:srgbClr val="002060"/>
              </a:solidFill>
            </a:endParaRPr>
          </a:p>
          <a:p>
            <a:r>
              <a:rPr lang="ja-JP" altLang="en-US" sz="1050" b="1" dirty="0">
                <a:solidFill>
                  <a:srgbClr val="002060"/>
                </a:solidFill>
              </a:rPr>
              <a:t>①オーシャンフロント→</a:t>
            </a:r>
            <a:endParaRPr lang="en-US" altLang="ja-JP" sz="1050" b="1" dirty="0">
              <a:solidFill>
                <a:srgbClr val="002060"/>
              </a:solidFill>
            </a:endParaRPr>
          </a:p>
          <a:p>
            <a:r>
              <a:rPr lang="en-US" altLang="ja-JP" sz="1100" b="1" dirty="0">
                <a:solidFill>
                  <a:srgbClr val="FF0066"/>
                </a:solidFill>
              </a:rPr>
              <a:t>10</a:t>
            </a:r>
            <a:r>
              <a:rPr lang="ja-JP" altLang="en-US" sz="1100" b="1" dirty="0">
                <a:solidFill>
                  <a:srgbClr val="FF0066"/>
                </a:solidFill>
              </a:rPr>
              <a:t>階以上オーシャンフロント</a:t>
            </a:r>
            <a:endParaRPr lang="en-US" altLang="ja-JP" sz="1100" b="1" dirty="0">
              <a:solidFill>
                <a:srgbClr val="FF0066"/>
              </a:solidFill>
            </a:endParaRPr>
          </a:p>
          <a:p>
            <a:r>
              <a:rPr lang="ja-JP" altLang="en-US" sz="1050" b="1" dirty="0">
                <a:solidFill>
                  <a:srgbClr val="002060"/>
                </a:solidFill>
              </a:rPr>
              <a:t>　</a:t>
            </a:r>
          </a:p>
          <a:p>
            <a:r>
              <a:rPr lang="ja-JP" altLang="en-US" sz="1050" b="1" dirty="0">
                <a:solidFill>
                  <a:srgbClr val="002060"/>
                </a:solidFill>
              </a:rPr>
              <a:t>②</a:t>
            </a:r>
            <a:r>
              <a:rPr lang="en-US" altLang="ja-JP" sz="1050" b="1" dirty="0">
                <a:solidFill>
                  <a:srgbClr val="002060"/>
                </a:solidFill>
              </a:rPr>
              <a:t>10</a:t>
            </a:r>
            <a:r>
              <a:rPr lang="ja-JP" altLang="en-US" sz="1050" b="1" dirty="0">
                <a:solidFill>
                  <a:srgbClr val="002060"/>
                </a:solidFill>
              </a:rPr>
              <a:t>階以上オーシャンフロント→</a:t>
            </a:r>
            <a:endParaRPr lang="en-US" altLang="ja-JP" sz="1050" b="1" dirty="0">
              <a:solidFill>
                <a:srgbClr val="002060"/>
              </a:solidFill>
            </a:endParaRPr>
          </a:p>
          <a:p>
            <a:r>
              <a:rPr lang="en-US" altLang="ja-JP" sz="1100" b="1" dirty="0">
                <a:solidFill>
                  <a:srgbClr val="FF0066"/>
                </a:solidFill>
              </a:rPr>
              <a:t>20</a:t>
            </a:r>
            <a:r>
              <a:rPr lang="ja-JP" altLang="en-US" sz="1100" b="1" dirty="0" smtClean="0">
                <a:solidFill>
                  <a:srgbClr val="FF0066"/>
                </a:solidFill>
              </a:rPr>
              <a:t>階以上インフィニティ</a:t>
            </a:r>
            <a:endParaRPr lang="en-US" altLang="ja-JP" sz="1100" b="1" dirty="0" smtClean="0">
              <a:solidFill>
                <a:srgbClr val="FF0066"/>
              </a:solidFill>
            </a:endParaRPr>
          </a:p>
          <a:p>
            <a:r>
              <a:rPr lang="ja-JP" altLang="en-US" sz="1100" b="1" dirty="0" smtClean="0">
                <a:solidFill>
                  <a:srgbClr val="FF0066"/>
                </a:solidFill>
              </a:rPr>
              <a:t>オーシャンフロント</a:t>
            </a:r>
            <a:endParaRPr lang="en-US" altLang="ja-JP" sz="1100" b="1" dirty="0" smtClean="0">
              <a:solidFill>
                <a:srgbClr val="FF0066"/>
              </a:solidFill>
            </a:endParaRPr>
          </a:p>
          <a:p>
            <a:endParaRPr lang="ja-JP" altLang="en-US" sz="1050" b="1" dirty="0" smtClean="0">
              <a:solidFill>
                <a:srgbClr val="002060"/>
              </a:solidFill>
            </a:endParaRPr>
          </a:p>
          <a:p>
            <a:r>
              <a:rPr lang="ja-JP" altLang="en-US" sz="1050" b="1" dirty="0" smtClean="0">
                <a:solidFill>
                  <a:srgbClr val="002060"/>
                </a:solidFill>
              </a:rPr>
              <a:t>③</a:t>
            </a:r>
            <a:r>
              <a:rPr lang="en-US" altLang="ja-JP" sz="1050" b="1" dirty="0">
                <a:solidFill>
                  <a:srgbClr val="002060"/>
                </a:solidFill>
              </a:rPr>
              <a:t>2</a:t>
            </a:r>
            <a:r>
              <a:rPr lang="en-US" altLang="ja-JP" sz="1050" b="1" dirty="0" smtClean="0">
                <a:solidFill>
                  <a:srgbClr val="002060"/>
                </a:solidFill>
              </a:rPr>
              <a:t>0</a:t>
            </a:r>
            <a:r>
              <a:rPr lang="ja-JP" altLang="en-US" sz="1050" b="1" dirty="0">
                <a:solidFill>
                  <a:srgbClr val="002060"/>
                </a:solidFill>
              </a:rPr>
              <a:t>階</a:t>
            </a:r>
            <a:r>
              <a:rPr lang="ja-JP" altLang="en-US" sz="1050" b="1" dirty="0" smtClean="0">
                <a:solidFill>
                  <a:srgbClr val="002060"/>
                </a:solidFill>
              </a:rPr>
              <a:t>以上インフィニティオーシャンフロント</a:t>
            </a:r>
            <a:r>
              <a:rPr lang="ja-JP" altLang="en-US" sz="1050" b="1" dirty="0">
                <a:solidFill>
                  <a:srgbClr val="002060"/>
                </a:solidFill>
              </a:rPr>
              <a:t>→</a:t>
            </a:r>
            <a:endParaRPr lang="en-US" altLang="ja-JP" sz="1050" b="1" dirty="0">
              <a:solidFill>
                <a:srgbClr val="002060"/>
              </a:solidFill>
            </a:endParaRPr>
          </a:p>
          <a:p>
            <a:r>
              <a:rPr lang="en-US" altLang="ja-JP" sz="1100" b="1" dirty="0">
                <a:solidFill>
                  <a:srgbClr val="FF0066"/>
                </a:solidFill>
              </a:rPr>
              <a:t>1</a:t>
            </a:r>
            <a:r>
              <a:rPr lang="en-US" altLang="ja-JP" sz="1100" b="1" dirty="0" smtClean="0">
                <a:solidFill>
                  <a:srgbClr val="FF0066"/>
                </a:solidFill>
              </a:rPr>
              <a:t>0</a:t>
            </a:r>
            <a:r>
              <a:rPr lang="ja-JP" altLang="en-US" sz="1100" b="1" dirty="0">
                <a:solidFill>
                  <a:srgbClr val="FF0066"/>
                </a:solidFill>
              </a:rPr>
              <a:t>階以上ダイヤモンドヘッド</a:t>
            </a:r>
            <a:endParaRPr lang="en-US" altLang="ja-JP" sz="1100" b="1" dirty="0">
              <a:solidFill>
                <a:srgbClr val="FF0066"/>
              </a:solidFill>
            </a:endParaRPr>
          </a:p>
          <a:p>
            <a:r>
              <a:rPr lang="ja-JP" altLang="en-US" sz="1100" b="1" dirty="0">
                <a:solidFill>
                  <a:srgbClr val="FF0066"/>
                </a:solidFill>
              </a:rPr>
              <a:t>オーシャンフロント</a:t>
            </a:r>
          </a:p>
          <a:p>
            <a:endParaRPr lang="ja-JP" altLang="en-US" sz="900" dirty="0">
              <a:solidFill>
                <a:srgbClr val="002060"/>
              </a:solidFill>
            </a:endParaRPr>
          </a:p>
          <a:p>
            <a:r>
              <a:rPr lang="en-US" altLang="ja-JP" sz="1050" b="1" dirty="0" smtClean="0">
                <a:solidFill>
                  <a:srgbClr val="002060"/>
                </a:solidFill>
              </a:rPr>
              <a:t>※</a:t>
            </a:r>
            <a:r>
              <a:rPr lang="ja-JP" altLang="en-US" sz="1050" b="1" dirty="0" smtClean="0">
                <a:solidFill>
                  <a:srgbClr val="002060"/>
                </a:solidFill>
              </a:rPr>
              <a:t>その他ホテルについては</a:t>
            </a:r>
            <a:endParaRPr lang="en-US" altLang="ja-JP" sz="1050" b="1" dirty="0" smtClean="0">
              <a:solidFill>
                <a:srgbClr val="002060"/>
              </a:solidFill>
            </a:endParaRPr>
          </a:p>
          <a:p>
            <a:r>
              <a:rPr lang="ja-JP" altLang="en-US" sz="1050" b="1" dirty="0" smtClean="0">
                <a:solidFill>
                  <a:srgbClr val="002060"/>
                </a:solidFill>
              </a:rPr>
              <a:t>スタッフ</a:t>
            </a:r>
            <a:r>
              <a:rPr lang="ja-JP" altLang="en-US" sz="1050" b="1" dirty="0">
                <a:solidFill>
                  <a:srgbClr val="002060"/>
                </a:solidFill>
              </a:rPr>
              <a:t>までお問い合わせ</a:t>
            </a:r>
            <a:r>
              <a:rPr lang="ja-JP" altLang="en-US" sz="1050" b="1" dirty="0" smtClean="0">
                <a:solidFill>
                  <a:srgbClr val="002060"/>
                </a:solidFill>
              </a:rPr>
              <a:t>ください。</a:t>
            </a:r>
            <a:endParaRPr lang="ja-JP" altLang="en-US" sz="1050" b="1" dirty="0">
              <a:solidFill>
                <a:srgbClr val="002060"/>
              </a:solidFill>
            </a:endParaRPr>
          </a:p>
        </p:txBody>
      </p:sp>
      <p:pic>
        <p:nvPicPr>
          <p:cNvPr id="34" name="object 34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161449" y="3773551"/>
            <a:ext cx="2179815" cy="261715"/>
          </a:xfrm>
          <a:prstGeom prst="rect">
            <a:avLst/>
          </a:prstGeom>
        </p:spPr>
      </p:pic>
      <p:sp>
        <p:nvSpPr>
          <p:cNvPr id="35" name="object 35"/>
          <p:cNvSpPr txBox="1"/>
          <p:nvPr/>
        </p:nvSpPr>
        <p:spPr>
          <a:xfrm>
            <a:off x="4583922" y="3792347"/>
            <a:ext cx="2792976" cy="182742"/>
          </a:xfrm>
          <a:prstGeom prst="rect">
            <a:avLst/>
          </a:prstGeom>
        </p:spPr>
        <p:txBody>
          <a:bodyPr vert="horz" wrap="square" lIns="0" tIns="20955" rIns="0" bIns="0" rtlCol="0">
            <a:spAutoFit/>
          </a:bodyPr>
          <a:lstStyle/>
          <a:p>
            <a:pPr marL="668655">
              <a:lnSpc>
                <a:spcPct val="100000"/>
              </a:lnSpc>
              <a:spcBef>
                <a:spcPts val="165"/>
              </a:spcBef>
            </a:pPr>
            <a:r>
              <a:rPr lang="ja-JP" altLang="en-US" sz="1050" b="1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6"/>
              </a:rPr>
              <a:t>グレードアップ</a:t>
            </a:r>
            <a:r>
              <a:rPr lang="ja-JP" altLang="en-US" sz="1000" b="1" dirty="0" smtClean="0"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6"/>
              </a:rPr>
              <a:t>詳細一例（シェラトン）</a:t>
            </a:r>
            <a:endParaRPr sz="1000" b="1" dirty="0">
              <a:latin typeface="BIZ UDPゴシック" panose="020B0400000000000000" pitchFamily="50" charset="-128"/>
              <a:ea typeface="BIZ UDPゴシック" panose="020B0400000000000000" pitchFamily="50" charset="-128"/>
              <a:cs typeface="ヒラギノ明朝 ProN W6"/>
            </a:endParaRPr>
          </a:p>
        </p:txBody>
      </p:sp>
      <p:sp>
        <p:nvSpPr>
          <p:cNvPr id="3" name="object 15">
            <a:extLst>
              <a:ext uri="{FF2B5EF4-FFF2-40B4-BE49-F238E27FC236}">
                <a16:creationId xmlns:a16="http://schemas.microsoft.com/office/drawing/2014/main" id="{B376D12F-C26D-03F5-2A1A-678F1EAEB1AE}"/>
              </a:ext>
            </a:extLst>
          </p:cNvPr>
          <p:cNvSpPr txBox="1"/>
          <p:nvPr/>
        </p:nvSpPr>
        <p:spPr>
          <a:xfrm>
            <a:off x="6048589" y="9025504"/>
            <a:ext cx="1321830" cy="613630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 marR="5080" indent="94615" algn="ctr">
              <a:lnSpc>
                <a:spcPts val="1019"/>
              </a:lnSpc>
              <a:spcBef>
                <a:spcPts val="185"/>
              </a:spcBef>
            </a:pPr>
            <a:r>
              <a:rPr sz="1200" b="1" dirty="0" err="1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3"/>
              </a:rPr>
              <a:t>詳細は</a:t>
            </a:r>
            <a:endParaRPr lang="en-US" sz="1200" b="1" dirty="0">
              <a:solidFill>
                <a:srgbClr val="FFFFFF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ヒラギノ明朝 ProN W3"/>
            </a:endParaRPr>
          </a:p>
          <a:p>
            <a:pPr marL="12700" marR="5080" indent="94615" algn="ctr">
              <a:lnSpc>
                <a:spcPts val="1019"/>
              </a:lnSpc>
              <a:spcBef>
                <a:spcPts val="185"/>
              </a:spcBef>
            </a:pPr>
            <a:r>
              <a:rPr sz="1200" b="1" dirty="0" err="1" smtClean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3"/>
              </a:rPr>
              <a:t>こちらから</a:t>
            </a:r>
            <a:endParaRPr lang="en-US" sz="1200" b="1" dirty="0" smtClean="0">
              <a:solidFill>
                <a:srgbClr val="FFFFFF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ヒラギノ明朝 ProN W3"/>
            </a:endParaRPr>
          </a:p>
          <a:p>
            <a:pPr marL="12700" marR="5080" indent="94615" algn="ctr">
              <a:lnSpc>
                <a:spcPts val="1019"/>
              </a:lnSpc>
              <a:spcBef>
                <a:spcPts val="185"/>
              </a:spcBef>
            </a:pPr>
            <a:r>
              <a:rPr lang="ja-JP" altLang="en-US" sz="1200" b="1" dirty="0" smtClean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3"/>
              </a:rPr>
              <a:t>店舗</a:t>
            </a:r>
            <a:r>
              <a:rPr lang="en-US" altLang="ja-JP" sz="1200" b="1" dirty="0" smtClean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3"/>
              </a:rPr>
              <a:t>HP</a:t>
            </a:r>
            <a:r>
              <a:rPr lang="ja-JP" altLang="en-US" sz="1200" b="1" dirty="0" smtClean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3"/>
              </a:rPr>
              <a:t>を</a:t>
            </a:r>
            <a:endParaRPr lang="en-US" altLang="ja-JP" sz="1200" b="1" dirty="0" smtClean="0">
              <a:solidFill>
                <a:srgbClr val="FFFFFF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ヒラギノ明朝 ProN W3"/>
            </a:endParaRPr>
          </a:p>
          <a:p>
            <a:pPr marL="12700" marR="5080" indent="94615" algn="ctr">
              <a:lnSpc>
                <a:spcPts val="1019"/>
              </a:lnSpc>
              <a:spcBef>
                <a:spcPts val="185"/>
              </a:spcBef>
            </a:pPr>
            <a:r>
              <a:rPr lang="ja-JP" altLang="en-US" sz="1200" b="1" dirty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3"/>
              </a:rPr>
              <a:t>ご覧</a:t>
            </a:r>
            <a:r>
              <a:rPr lang="ja-JP" altLang="en-US" sz="1200" b="1" dirty="0" smtClean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3"/>
              </a:rPr>
              <a:t>ください。</a:t>
            </a:r>
            <a:endParaRPr sz="1200" b="1" dirty="0">
              <a:latin typeface="BIZ UDPゴシック" panose="020B0400000000000000" pitchFamily="50" charset="-128"/>
              <a:ea typeface="BIZ UDPゴシック" panose="020B0400000000000000" pitchFamily="50" charset="-128"/>
              <a:cs typeface="ヒラギノ明朝 ProN W3"/>
            </a:endParaRPr>
          </a:p>
        </p:txBody>
      </p:sp>
      <p:sp>
        <p:nvSpPr>
          <p:cNvPr id="14" name="object 16">
            <a:extLst>
              <a:ext uri="{FF2B5EF4-FFF2-40B4-BE49-F238E27FC236}">
                <a16:creationId xmlns:a16="http://schemas.microsoft.com/office/drawing/2014/main" id="{F756FBA3-9120-8593-2B0D-4E4B35F2E7B0}"/>
              </a:ext>
            </a:extLst>
          </p:cNvPr>
          <p:cNvSpPr txBox="1">
            <a:spLocks/>
          </p:cNvSpPr>
          <p:nvPr/>
        </p:nvSpPr>
        <p:spPr>
          <a:xfrm>
            <a:off x="8906694" y="18304779"/>
            <a:ext cx="112935" cy="64712"/>
          </a:xfrm>
          <a:prstGeom prst="rect">
            <a:avLst/>
          </a:prstGeom>
          <a:solidFill>
            <a:srgbClr val="D1D3D4"/>
          </a:solidFill>
        </p:spPr>
        <p:txBody>
          <a:bodyPr vert="horz" wrap="none" lIns="0" tIns="0" rIns="0" bIns="0" numCol="1" rtlCol="0" anchor="ctr" anchorCtr="0">
            <a:noAutofit/>
          </a:bodyPr>
          <a:lstStyle/>
          <a:p>
            <a:pPr marL="71755" marR="60325" indent="182245" algn="l">
              <a:lnSpc>
                <a:spcPct val="100000"/>
              </a:lnSpc>
            </a:pPr>
            <a:endParaRPr lang="ja-JP" altLang="en-US" sz="800" dirty="0">
              <a:solidFill>
                <a:srgbClr val="231F20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ヒラギノ明朝 ProN W6"/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752710" y="6671885"/>
            <a:ext cx="377825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ja-JP" altLang="en-US" b="1" dirty="0" smtClean="0">
                <a:solidFill>
                  <a:srgbClr val="F2652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6"/>
              </a:rPr>
              <a:t>賢く活用！</a:t>
            </a:r>
            <a:r>
              <a:rPr lang="ja-JP" altLang="en-US" sz="1800" b="1" dirty="0" smtClean="0">
                <a:solidFill>
                  <a:srgbClr val="F2652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6"/>
              </a:rPr>
              <a:t>ルアナラウンジ</a:t>
            </a:r>
            <a:r>
              <a:rPr lang="ja-JP" altLang="en-US" sz="1800" b="1" dirty="0">
                <a:solidFill>
                  <a:srgbClr val="F2652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6"/>
              </a:rPr>
              <a:t>♪</a:t>
            </a:r>
            <a:endParaRPr lang="ja-JP" altLang="en-US" sz="1800" dirty="0">
              <a:latin typeface="BIZ UDPゴシック" panose="020B0400000000000000" pitchFamily="50" charset="-128"/>
              <a:ea typeface="BIZ UDPゴシック" panose="020B0400000000000000" pitchFamily="50" charset="-128"/>
              <a:cs typeface="ヒラギノ明朝 ProN W6"/>
            </a:endParaRPr>
          </a:p>
        </p:txBody>
      </p:sp>
      <p:pic>
        <p:nvPicPr>
          <p:cNvPr id="36" name="図 3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2284" y="6912463"/>
            <a:ext cx="3375283" cy="1895784"/>
          </a:xfrm>
          <a:prstGeom prst="rect">
            <a:avLst/>
          </a:prstGeom>
        </p:spPr>
      </p:pic>
      <p:sp>
        <p:nvSpPr>
          <p:cNvPr id="42" name="テキスト ボックス 41"/>
          <p:cNvSpPr txBox="1"/>
          <p:nvPr/>
        </p:nvSpPr>
        <p:spPr>
          <a:xfrm>
            <a:off x="91039" y="2220019"/>
            <a:ext cx="7468966" cy="10567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b="1" baseline="3205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「</a:t>
            </a:r>
            <a:r>
              <a:rPr lang="ja-JP" altLang="en-US" sz="2800" b="1" baseline="3205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シェラトンワイキキ</a:t>
            </a:r>
            <a:r>
              <a:rPr lang="ja-JP" altLang="en-US" sz="2800" b="1" baseline="3205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」、「モアナサーフライダー」、「ロイヤルハワイアン」</a:t>
            </a:r>
            <a:endParaRPr lang="en-US" altLang="ja-JP" sz="2800" b="1" baseline="3205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2800" b="1" baseline="3205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上記３施設</a:t>
            </a:r>
            <a:r>
              <a:rPr lang="ja-JP" altLang="en-US" sz="2800" b="1" baseline="3205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いずれかの</a:t>
            </a:r>
            <a:r>
              <a:rPr lang="ja-JP" altLang="en-US" sz="2800" b="1" baseline="3205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ご予約で</a:t>
            </a:r>
            <a:r>
              <a:rPr lang="ja-JP" altLang="en-US" sz="3600" b="1" baseline="3205" dirty="0" smtClean="0">
                <a:solidFill>
                  <a:srgbClr val="3333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★</a:t>
            </a:r>
            <a:r>
              <a:rPr lang="ja-JP" altLang="en-US" sz="3600" b="1" u="sng" baseline="3205" dirty="0" smtClean="0">
                <a:solidFill>
                  <a:srgbClr val="3333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客室をグレードアップ</a:t>
            </a:r>
            <a:r>
              <a:rPr lang="ja-JP" altLang="en-US" sz="3600" b="1" baseline="3205" dirty="0" smtClean="0">
                <a:solidFill>
                  <a:srgbClr val="3333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★</a:t>
            </a:r>
            <a:r>
              <a:rPr lang="ja-JP" altLang="en-US" sz="2800" b="1" baseline="3205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！</a:t>
            </a:r>
            <a:endParaRPr lang="en-US" altLang="ja-JP" sz="2800" b="1" baseline="3205" dirty="0" smtClean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en-US" altLang="ja-JP" b="1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b="1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適用条件、詳細は店舗スタッフまでお気軽にお問い合わせください</a:t>
            </a:r>
            <a:r>
              <a:rPr kumimoji="1" lang="ja-JP" altLang="en-US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♪</a:t>
            </a:r>
            <a:endParaRPr kumimoji="1" lang="ja-JP" altLang="en-US" sz="2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1026" name="Picture 2" descr="https://qr.quel.jp/tmp/889cbca3c515894dc75ab20f77c17957ecdbc000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1356" y="9639134"/>
            <a:ext cx="1051369" cy="10513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303</TotalTime>
  <Words>336</Words>
  <Application>Microsoft Office PowerPoint</Application>
  <PresentationFormat>ユーザー設定</PresentationFormat>
  <Paragraphs>51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BIZ UDPゴシック</vt:lpstr>
      <vt:lpstr>ＭＳ Ｐゴシック</vt:lpstr>
      <vt:lpstr>ヒラギノ明朝 ProN W3</vt:lpstr>
      <vt:lpstr>ヒラギノ明朝 ProN W6</vt:lpstr>
      <vt:lpstr>Arial</vt:lpstr>
      <vt:lpstr>Calibri</vt:lpstr>
      <vt:lpstr>Office Theme</vt:lpstr>
      <vt:lpstr>ハワイキャンペーン開催！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_販促技チラシA案（オレンジ</dc:title>
  <dc:creator>U3361N0015</dc:creator>
  <cp:lastModifiedBy>株式会社JTB</cp:lastModifiedBy>
  <cp:revision>62</cp:revision>
  <cp:lastPrinted>2026-05-10T02:44:01Z</cp:lastPrinted>
  <dcterms:created xsi:type="dcterms:W3CDTF">2024-02-23T04:31:47Z</dcterms:created>
  <dcterms:modified xsi:type="dcterms:W3CDTF">2026-05-15T02:27:45Z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2024-02-07T00:00:00Z</vt:filetime>
  </property>
  <property fmtid="{D5CDD505-2E9C-101B-9397-08002B2CF9AE}" pid="3" name="Creator">
    <vt:lpwstr>Adobe Illustrator 26.5 (Macintosh)</vt:lpwstr>
  </property>
  <property fmtid="{D5CDD505-2E9C-101B-9397-08002B2CF9AE}" pid="4" name="GTS_PDFXVersion">
    <vt:lpwstr>PDF/X-4</vt:lpwstr>
  </property>
  <property fmtid="{D5CDD505-2E9C-101B-9397-08002B2CF9AE}" pid="5" name="LastSaved">
    <vt:filetime>2024-02-23T00:00:00Z</vt:filetime>
  </property>
  <property fmtid="{D5CDD505-2E9C-101B-9397-08002B2CF9AE}" pid="6" name="Producer">
    <vt:lpwstr>Adobe PDF library 16.07</vt:lpwstr>
  </property>
</Properties>
</file>