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16" r:id="rId1"/>
  </p:sldMasterIdLst>
  <p:sldIdLst>
    <p:sldId id="256" r:id="rId2"/>
  </p:sldIdLst>
  <p:sldSz cx="7556500" cy="106934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6" d="100"/>
          <a:sy n="66" d="100"/>
        </p:scale>
        <p:origin x="2261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240" y="3210534"/>
            <a:ext cx="7558773" cy="28515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694" y="3377925"/>
            <a:ext cx="7109981" cy="2712093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4958" spc="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563" y="6190751"/>
            <a:ext cx="5667375" cy="2041468"/>
          </a:xfrm>
        </p:spPr>
        <p:txBody>
          <a:bodyPr>
            <a:normAutofit/>
          </a:bodyPr>
          <a:lstStyle>
            <a:lvl1pPr marL="0" indent="0" algn="ctr">
              <a:buNone/>
              <a:defRPr sz="1653"/>
            </a:lvl1pPr>
            <a:lvl2pPr marL="377830" indent="0" algn="ctr">
              <a:buNone/>
              <a:defRPr sz="1653"/>
            </a:lvl2pPr>
            <a:lvl3pPr marL="755660" indent="0" algn="ctr">
              <a:buNone/>
              <a:defRPr sz="1653"/>
            </a:lvl3pPr>
            <a:lvl4pPr marL="1133490" indent="0" algn="ctr">
              <a:buNone/>
              <a:defRPr sz="1653"/>
            </a:lvl4pPr>
            <a:lvl5pPr marL="1511320" indent="0" algn="ctr">
              <a:buNone/>
              <a:defRPr sz="1653"/>
            </a:lvl5pPr>
            <a:lvl6pPr marL="1889150" indent="0" algn="ctr">
              <a:buNone/>
              <a:defRPr sz="1653"/>
            </a:lvl6pPr>
            <a:lvl7pPr marL="2266980" indent="0" algn="ctr">
              <a:buNone/>
              <a:defRPr sz="1653"/>
            </a:lvl7pPr>
            <a:lvl8pPr marL="2644811" indent="0" algn="ctr">
              <a:buNone/>
              <a:defRPr sz="1653"/>
            </a:lvl8pPr>
            <a:lvl9pPr marL="3022641" indent="0" algn="ctr">
              <a:buNone/>
              <a:defRPr sz="165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577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206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90094" y="0"/>
            <a:ext cx="1700213" cy="10693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77679" y="950525"/>
            <a:ext cx="1488975" cy="879235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509" y="950525"/>
            <a:ext cx="4941779" cy="879235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510" y="10014897"/>
            <a:ext cx="1700210" cy="5693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0418" y="10014897"/>
            <a:ext cx="2652503" cy="56932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03609" y="10014897"/>
            <a:ext cx="545267" cy="569325"/>
          </a:xfrm>
        </p:spPr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426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773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240" y="3210534"/>
            <a:ext cx="7558773" cy="2851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05" y="3444215"/>
            <a:ext cx="6517481" cy="2613942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958" b="0" spc="0" baseline="0">
                <a:solidFill>
                  <a:schemeClr val="bg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405" y="6212713"/>
            <a:ext cx="6517481" cy="1831567"/>
          </a:xfrm>
        </p:spPr>
        <p:txBody>
          <a:bodyPr anchor="t">
            <a:normAutofit/>
          </a:bodyPr>
          <a:lstStyle>
            <a:lvl1pPr marL="0" indent="0" algn="ctr">
              <a:buNone/>
              <a:defRPr sz="1653">
                <a:solidFill>
                  <a:schemeClr val="tx2"/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4729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5" y="3136731"/>
            <a:ext cx="3022600" cy="6558619"/>
          </a:xfrm>
        </p:spPr>
        <p:txBody>
          <a:bodyPr/>
          <a:lstStyle>
            <a:lvl1pPr>
              <a:defRPr sz="1818"/>
            </a:lvl1pPr>
            <a:lvl2pPr>
              <a:defRPr sz="1653"/>
            </a:lvl2pPr>
            <a:lvl3pPr>
              <a:defRPr sz="1488"/>
            </a:lvl3pPr>
            <a:lvl4pPr>
              <a:defRPr sz="1322"/>
            </a:lvl4pPr>
            <a:lvl5pPr>
              <a:defRPr sz="1322"/>
            </a:lvl5pPr>
            <a:lvl6pPr>
              <a:defRPr sz="1322"/>
            </a:lvl6pPr>
            <a:lvl7pPr>
              <a:defRPr sz="1322"/>
            </a:lvl7pPr>
            <a:lvl8pPr>
              <a:defRPr sz="1322"/>
            </a:lvl8pPr>
            <a:lvl9pPr>
              <a:defRPr sz="132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7163" y="3136731"/>
            <a:ext cx="3022600" cy="6558619"/>
          </a:xfrm>
        </p:spPr>
        <p:txBody>
          <a:bodyPr/>
          <a:lstStyle>
            <a:lvl1pPr>
              <a:defRPr sz="1818"/>
            </a:lvl1pPr>
            <a:lvl2pPr>
              <a:defRPr sz="1653"/>
            </a:lvl2pPr>
            <a:lvl3pPr>
              <a:defRPr sz="1488"/>
            </a:lvl3pPr>
            <a:lvl4pPr>
              <a:defRPr sz="1322"/>
            </a:lvl4pPr>
            <a:lvl5pPr>
              <a:defRPr sz="1322"/>
            </a:lvl5pPr>
            <a:lvl6pPr>
              <a:defRPr sz="1322"/>
            </a:lvl6pPr>
            <a:lvl7pPr>
              <a:defRPr sz="1322"/>
            </a:lvl7pPr>
            <a:lvl8pPr>
              <a:defRPr sz="1322"/>
            </a:lvl8pPr>
            <a:lvl9pPr>
              <a:defRPr sz="132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467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738" y="2983596"/>
            <a:ext cx="3022600" cy="1158676"/>
          </a:xfrm>
        </p:spPr>
        <p:txBody>
          <a:bodyPr anchor="ctr">
            <a:normAutofit/>
          </a:bodyPr>
          <a:lstStyle>
            <a:lvl1pPr marL="0" indent="0">
              <a:buNone/>
              <a:defRPr sz="1653" b="1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738" y="4142275"/>
            <a:ext cx="3022600" cy="5560568"/>
          </a:xfrm>
        </p:spPr>
        <p:txBody>
          <a:bodyPr/>
          <a:lstStyle>
            <a:lvl1pPr>
              <a:defRPr sz="1818"/>
            </a:lvl1pPr>
            <a:lvl2pPr>
              <a:defRPr sz="1653"/>
            </a:lvl2pPr>
            <a:lvl3pPr>
              <a:defRPr sz="1488"/>
            </a:lvl3pPr>
            <a:lvl4pPr>
              <a:defRPr sz="1322"/>
            </a:lvl4pPr>
            <a:lvl5pPr>
              <a:defRPr sz="1322"/>
            </a:lvl5pPr>
            <a:lvl6pPr>
              <a:defRPr sz="1322"/>
            </a:lvl6pPr>
            <a:lvl7pPr>
              <a:defRPr sz="1322"/>
            </a:lvl7pPr>
            <a:lvl8pPr>
              <a:defRPr sz="1322"/>
            </a:lvl8pPr>
            <a:lvl9pPr>
              <a:defRPr sz="132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67020" y="2983596"/>
            <a:ext cx="3022600" cy="1158676"/>
          </a:xfrm>
        </p:spPr>
        <p:txBody>
          <a:bodyPr anchor="ctr">
            <a:normAutofit/>
          </a:bodyPr>
          <a:lstStyle>
            <a:lvl1pPr marL="0" indent="0">
              <a:buNone/>
              <a:defRPr sz="1653" b="1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67020" y="4142272"/>
            <a:ext cx="3022600" cy="5560568"/>
          </a:xfrm>
        </p:spPr>
        <p:txBody>
          <a:bodyPr/>
          <a:lstStyle>
            <a:lvl1pPr>
              <a:defRPr sz="1818"/>
            </a:lvl1pPr>
            <a:lvl2pPr>
              <a:defRPr sz="1653"/>
            </a:lvl2pPr>
            <a:lvl3pPr>
              <a:defRPr sz="1488"/>
            </a:lvl3pPr>
            <a:lvl4pPr>
              <a:defRPr sz="1322"/>
            </a:lvl4pPr>
            <a:lvl5pPr>
              <a:defRPr sz="1322"/>
            </a:lvl5pPr>
            <a:lvl6pPr>
              <a:defRPr sz="1322"/>
            </a:lvl6pPr>
            <a:lvl7pPr>
              <a:defRPr sz="1322"/>
            </a:lvl7pPr>
            <a:lvl8pPr>
              <a:defRPr sz="1322"/>
            </a:lvl8pPr>
            <a:lvl9pPr>
              <a:defRPr sz="132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759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278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830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3350599"/>
            <a:ext cx="3778250" cy="5988304"/>
          </a:xfrm>
        </p:spPr>
        <p:txBody>
          <a:bodyPr/>
          <a:lstStyle>
            <a:lvl1pPr>
              <a:defRPr sz="1818"/>
            </a:lvl1pPr>
            <a:lvl2pPr>
              <a:defRPr sz="1653"/>
            </a:lvl2pPr>
            <a:lvl3pPr>
              <a:defRPr sz="1488"/>
            </a:lvl3pPr>
            <a:lvl4pPr>
              <a:defRPr sz="1322"/>
            </a:lvl4pPr>
            <a:lvl5pPr>
              <a:defRPr sz="1322"/>
            </a:lvl5pPr>
            <a:lvl6pPr>
              <a:defRPr sz="1322"/>
            </a:lvl6pPr>
            <a:lvl7pPr>
              <a:defRPr sz="1322"/>
            </a:lvl7pPr>
            <a:lvl8pPr>
              <a:defRPr sz="1322"/>
            </a:lvl8pPr>
            <a:lvl9pPr>
              <a:defRPr sz="132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9553" y="3348490"/>
            <a:ext cx="2115820" cy="5351875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405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758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6738" y="3448292"/>
            <a:ext cx="3929380" cy="5988304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2644">
                <a:solidFill>
                  <a:schemeClr val="tx1">
                    <a:lumMod val="50000"/>
                  </a:schemeClr>
                </a:solidFill>
              </a:defRPr>
            </a:lvl1pPr>
            <a:lvl2pPr marL="377830" indent="0">
              <a:buNone/>
              <a:defRPr sz="2314"/>
            </a:lvl2pPr>
            <a:lvl3pPr marL="755660" indent="0">
              <a:buNone/>
              <a:defRPr sz="1983"/>
            </a:lvl3pPr>
            <a:lvl4pPr marL="1133490" indent="0">
              <a:buNone/>
              <a:defRPr sz="1653"/>
            </a:lvl4pPr>
            <a:lvl5pPr marL="1511320" indent="0">
              <a:buNone/>
              <a:defRPr sz="1653"/>
            </a:lvl5pPr>
            <a:lvl6pPr marL="1889150" indent="0">
              <a:buNone/>
              <a:defRPr sz="1653"/>
            </a:lvl6pPr>
            <a:lvl7pPr marL="2266980" indent="0">
              <a:buNone/>
              <a:defRPr sz="1653"/>
            </a:lvl7pPr>
            <a:lvl8pPr marL="2644811" indent="0">
              <a:buNone/>
              <a:defRPr sz="1653"/>
            </a:lvl8pPr>
            <a:lvl9pPr marL="3022641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3589" y="3353376"/>
            <a:ext cx="2115820" cy="53467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405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852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9" y="274601"/>
            <a:ext cx="7554611" cy="256641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6092" y="443104"/>
            <a:ext cx="6423025" cy="2352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092" y="3136731"/>
            <a:ext cx="6423025" cy="6558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3231" y="10014897"/>
            <a:ext cx="2144515" cy="5693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868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63396" y="10014897"/>
            <a:ext cx="3355657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8">
                <a:solidFill>
                  <a:schemeClr val="tx1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0219" y="10014897"/>
            <a:ext cx="586487" cy="5693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92" b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altLang="ja-JP" smtClean="0"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3778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755660" rtl="0" eaLnBrk="1" latinLnBrk="0" hangingPunct="1">
        <a:lnSpc>
          <a:spcPct val="85000"/>
        </a:lnSpc>
        <a:spcBef>
          <a:spcPct val="0"/>
        </a:spcBef>
        <a:buNone/>
        <a:defRPr kumimoji="1" sz="3306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51132" indent="-151132" algn="l" defTabSz="755660" rtl="0" eaLnBrk="1" latinLnBrk="0" hangingPunct="1">
        <a:lnSpc>
          <a:spcPct val="90000"/>
        </a:lnSpc>
        <a:spcBef>
          <a:spcPts val="992"/>
        </a:spcBef>
        <a:spcAft>
          <a:spcPts val="165"/>
        </a:spcAft>
        <a:buClr>
          <a:schemeClr val="tx1"/>
        </a:buClr>
        <a:buFont typeface="Wingdings" pitchFamily="2" charset="2"/>
        <a:buChar char=""/>
        <a:defRPr kumimoji="1" sz="1818" kern="1200">
          <a:solidFill>
            <a:schemeClr val="tx1"/>
          </a:solidFill>
          <a:latin typeface="+mn-lt"/>
          <a:ea typeface="+mn-ea"/>
          <a:cs typeface="+mn-cs"/>
        </a:defRPr>
      </a:lvl1pPr>
      <a:lvl2pPr marL="340047" indent="-151132" algn="l" defTabSz="755660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528962" indent="-151132" algn="l" defTabSz="755660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717877" indent="-151132" algn="l" defTabSz="755660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2" kern="1200">
          <a:solidFill>
            <a:schemeClr val="tx1"/>
          </a:solidFill>
          <a:latin typeface="+mn-lt"/>
          <a:ea typeface="+mn-ea"/>
          <a:cs typeface="+mn-cs"/>
        </a:defRPr>
      </a:lvl4pPr>
      <a:lvl5pPr marL="906792" indent="-151132" algn="l" defTabSz="755660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2" kern="1200">
          <a:solidFill>
            <a:schemeClr val="tx1"/>
          </a:solidFill>
          <a:latin typeface="+mn-lt"/>
          <a:ea typeface="+mn-ea"/>
          <a:cs typeface="+mn-cs"/>
        </a:defRPr>
      </a:lvl5pPr>
      <a:lvl6pPr marL="1061593" indent="-188915" algn="l" defTabSz="755660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2" kern="1200">
          <a:solidFill>
            <a:schemeClr val="tx1"/>
          </a:solidFill>
          <a:latin typeface="+mn-lt"/>
          <a:ea typeface="+mn-ea"/>
          <a:cs typeface="+mn-cs"/>
        </a:defRPr>
      </a:lvl6pPr>
      <a:lvl7pPr marL="1216296" indent="-188915" algn="l" defTabSz="755660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2" kern="1200">
          <a:solidFill>
            <a:schemeClr val="tx1"/>
          </a:solidFill>
          <a:latin typeface="+mn-lt"/>
          <a:ea typeface="+mn-ea"/>
          <a:cs typeface="+mn-cs"/>
        </a:defRPr>
      </a:lvl7pPr>
      <a:lvl8pPr marL="1346206" indent="-188915" algn="l" defTabSz="755660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2" kern="1200">
          <a:solidFill>
            <a:schemeClr val="tx1"/>
          </a:solidFill>
          <a:latin typeface="+mn-lt"/>
          <a:ea typeface="+mn-ea"/>
          <a:cs typeface="+mn-cs"/>
        </a:defRPr>
      </a:lvl8pPr>
      <a:lvl9pPr marL="1492644" indent="-188915" algn="l" defTabSz="755660" rtl="0" eaLnBrk="1" latinLnBrk="0" hangingPunct="1">
        <a:lnSpc>
          <a:spcPct val="90000"/>
        </a:lnSpc>
        <a:spcBef>
          <a:spcPts val="165"/>
        </a:spcBef>
        <a:spcAft>
          <a:spcPts val="331"/>
        </a:spcAft>
        <a:buClr>
          <a:schemeClr val="tx1"/>
        </a:buClr>
        <a:buFont typeface="Wingdings" pitchFamily="2" charset="2"/>
        <a:buChar char=""/>
        <a:defRPr kumimoji="1" sz="13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83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66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49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32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15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6980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4811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2641" algn="l" defTabSz="755660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614949" y="1897487"/>
            <a:ext cx="6444086" cy="2656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144552" y="7343840"/>
            <a:ext cx="4193156" cy="131644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4729050" y="7387423"/>
            <a:ext cx="979503" cy="456826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1171" y="5639449"/>
            <a:ext cx="7560005" cy="5399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96850" y="9381744"/>
            <a:ext cx="470232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JTB</a:t>
            </a:r>
            <a:r>
              <a:rPr lang="ja-JP" altLang="en-US" sz="24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八王子北口店</a:t>
            </a:r>
            <a:endParaRPr sz="2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6850" y="9782921"/>
            <a:ext cx="4867648" cy="644278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TEL:</a:t>
            </a:r>
            <a:r>
              <a:rPr lang="en-US" altLang="ja-JP" sz="16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042</a:t>
            </a:r>
            <a:r>
              <a:rPr lang="ja-JP" altLang="en-US" sz="1600" b="1" dirty="0" err="1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ー</a:t>
            </a:r>
            <a:r>
              <a:rPr lang="en-US" altLang="ja-JP" sz="16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633</a:t>
            </a:r>
            <a:r>
              <a:rPr lang="ja-JP" altLang="en-US" sz="1600" b="1" dirty="0" err="1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ー</a:t>
            </a:r>
            <a:r>
              <a:rPr lang="en-US" altLang="ja-JP" sz="16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5911</a:t>
            </a:r>
            <a:endParaRPr sz="16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住所：東京都八王子市旭町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13-10</a:t>
            </a:r>
          </a:p>
          <a:p>
            <a:pPr marL="23495" marR="5080">
              <a:lnSpc>
                <a:spcPct val="111600"/>
              </a:lnSpc>
              <a:spcBef>
                <a:spcPts val="95"/>
              </a:spcBef>
            </a:pP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【</a:t>
            </a:r>
            <a:r>
              <a:rPr sz="900" b="1" dirty="0" err="1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営業時間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】</a:t>
            </a:r>
            <a:r>
              <a:rPr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 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10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：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00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～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18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：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00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（最終受付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17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：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30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）　　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【</a:t>
            </a:r>
            <a:r>
              <a:rPr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定休日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】12/30</a:t>
            </a:r>
            <a:r>
              <a:rPr lang="ja-JP" altLang="en-US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～</a:t>
            </a:r>
            <a:r>
              <a:rPr lang="en-US" altLang="ja-JP"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1/3</a:t>
            </a:r>
            <a:r>
              <a:rPr sz="900" b="1" dirty="0" smtClean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 </a:t>
            </a:r>
            <a:endParaRPr sz="9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37" name="object 2"/>
          <p:cNvSpPr txBox="1"/>
          <p:nvPr/>
        </p:nvSpPr>
        <p:spPr>
          <a:xfrm>
            <a:off x="468915" y="1125289"/>
            <a:ext cx="7367082" cy="6848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日本を代表するラグジュアリー客船「飛鳥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Ⅱ</a:t>
            </a:r>
            <a:r>
              <a:rPr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」、</a:t>
            </a:r>
            <a:endParaRPr lang="en-US" altLang="ja-JP" sz="14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altLang="ja-JP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2025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年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7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月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20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日に</a:t>
            </a:r>
            <a:r>
              <a:rPr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デビューしたばかりの話題の「飛鳥</a:t>
            </a:r>
            <a:r>
              <a:rPr lang="en-US" altLang="ja-JP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Ⅲ</a:t>
            </a:r>
            <a:r>
              <a:rPr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」の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魅力をお伝えします</a:t>
            </a:r>
            <a:r>
              <a:rPr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。</a:t>
            </a:r>
            <a:endParaRPr lang="en-US" altLang="ja-JP" sz="14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6"/>
              </a:rPr>
              <a:t>クルーズが初めてのお客様も、是非この機会にご参加ください。</a:t>
            </a:r>
            <a:endParaRPr lang="en-US" altLang="ja-JP" sz="14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6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765069" y="4956053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開催日：</a:t>
            </a:r>
            <a:r>
              <a:rPr kumimoji="1"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kumimoji="1"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</a:t>
            </a:r>
            <a:r>
              <a:rPr kumimoji="1"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</a:t>
            </a:r>
            <a:r>
              <a:rPr kumimoji="1"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7676" y="5872551"/>
            <a:ext cx="357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時間：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会場：東京たま未来メッセ　第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会議室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参加費　無料／完全予約制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定員：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名様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4564" y="352122"/>
            <a:ext cx="7337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「</a:t>
            </a:r>
            <a:r>
              <a:rPr kumimoji="1" lang="ja-JP" altLang="en-US" sz="3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飛鳥</a:t>
            </a:r>
            <a:r>
              <a:rPr kumimoji="1" lang="en-US" altLang="ja-JP" sz="3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Ⅱ</a:t>
            </a:r>
            <a:r>
              <a:rPr kumimoji="1" lang="ja-JP" altLang="en-US" sz="3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」・「飛鳥</a:t>
            </a:r>
            <a:r>
              <a:rPr kumimoji="1" lang="en-US" altLang="ja-JP" sz="3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Ⅲ</a:t>
            </a:r>
            <a:r>
              <a:rPr kumimoji="1" lang="ja-JP" altLang="en-US" sz="32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」クルーズ説明会</a:t>
            </a:r>
            <a:r>
              <a:rPr kumimoji="1" lang="ja-JP" altLang="en-US" sz="40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ja-JP" altLang="en-US" sz="40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833034" y="6810451"/>
            <a:ext cx="1574396" cy="1711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お申込みはこちらから</a:t>
            </a:r>
            <a:endParaRPr kumimoji="1" lang="ja-JP" altLang="en-US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50844A32-7AA6-1C82-F52C-D19799033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584" y="7361339"/>
            <a:ext cx="1106989" cy="126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3"/>
          <p:cNvSpPr txBox="1"/>
          <p:nvPr/>
        </p:nvSpPr>
        <p:spPr>
          <a:xfrm>
            <a:off x="4130371" y="8745445"/>
            <a:ext cx="3277059" cy="1802826"/>
          </a:xfrm>
          <a:prstGeom prst="rect">
            <a:avLst/>
          </a:prstGeom>
        </p:spPr>
        <p:txBody>
          <a:bodyPr vert="horz" wrap="square" lIns="0" tIns="1866" rIns="0" bIns="0" rtlCol="0">
            <a:spAutoFit/>
          </a:bodyPr>
          <a:lstStyle/>
          <a:p>
            <a:pPr algn="l" rtl="0" fontAlgn="base"/>
            <a:r>
              <a:rPr lang="ja-JP" altLang="ja-JP" sz="10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lang="ja-JP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日本に約８０人のクルーズマスターの一人</a:t>
            </a:r>
            <a: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​</a:t>
            </a:r>
          </a:p>
          <a:p>
            <a:pPr algn="l" rtl="0" fontAlgn="base"/>
            <a:r>
              <a:rPr lang="ja-JP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BS</a:t>
            </a:r>
            <a:r>
              <a:rPr lang="ja-JP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朝日「世界の船旅」出演</a:t>
            </a:r>
            <a: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​</a:t>
            </a:r>
            <a:b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■小学館「さぁ。夢のクルーズへ！」執筆</a:t>
            </a:r>
            <a: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​</a:t>
            </a:r>
          </a:p>
          <a:p>
            <a:pPr algn="l" rtl="0" fontAlgn="base"/>
            <a:r>
              <a:rPr lang="ja-JP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■ＦＭ東京「ＳＥＶＥＮ　ＳＥＡＳ」パーソナリティ（番組終了）</a:t>
            </a:r>
            <a: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​</a:t>
            </a:r>
          </a:p>
          <a:p>
            <a:pPr algn="l" rtl="0" fontAlgn="base"/>
            <a:r>
              <a:rPr lang="ja-JP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■クルーズや港に関わる多数の講演やセミナーの講師</a:t>
            </a:r>
            <a: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​</a:t>
            </a:r>
          </a:p>
          <a:p>
            <a:pPr fontAlgn="base"/>
            <a:r>
              <a:rPr lang="ja-JP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■２０１９年</a:t>
            </a:r>
            <a: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JTB</a:t>
            </a:r>
            <a:r>
              <a:rPr lang="ja-JP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世界一周チャータークルーズ</a:t>
            </a:r>
            <a:r>
              <a:rPr lang="ja-JP" altLang="ja-JP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１００日間</a:t>
            </a:r>
            <a:r>
              <a:rPr lang="ja-JP" altLang="en-US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JTB</a:t>
            </a:r>
            <a:r>
              <a:rPr lang="ja-JP" altLang="en-US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南米チャータークルーズ</a:t>
            </a:r>
            <a:r>
              <a: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91</a:t>
            </a:r>
            <a:r>
              <a:rPr lang="ja-JP" altLang="en-US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日間</a:t>
            </a:r>
            <a:r>
              <a:rPr lang="ja-JP" altLang="ja-JP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に統括</a:t>
            </a:r>
            <a:r>
              <a:rPr lang="ja-JP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として全行程</a:t>
            </a:r>
            <a:r>
              <a:rPr lang="ja-JP" altLang="ja-JP" sz="11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乗船</a:t>
            </a:r>
            <a:endParaRPr lang="en-US" altLang="ja-JP" sz="1100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443" marR="4978" indent="16175" algn="just">
              <a:lnSpc>
                <a:spcPct val="130600"/>
              </a:lnSpc>
              <a:spcBef>
                <a:spcPts val="691"/>
              </a:spcBef>
            </a:pPr>
            <a:endParaRPr sz="931" dirty="0"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F39931F1-8CEC-1AD4-5C4F-01B804A1FC3D}"/>
              </a:ext>
            </a:extLst>
          </p:cNvPr>
          <p:cNvSpPr txBox="1"/>
          <p:nvPr/>
        </p:nvSpPr>
        <p:spPr>
          <a:xfrm>
            <a:off x="4648246" y="7926989"/>
            <a:ext cx="1654380" cy="305371"/>
          </a:xfrm>
          <a:prstGeom prst="rect">
            <a:avLst/>
          </a:prstGeom>
        </p:spPr>
        <p:txBody>
          <a:bodyPr vert="horz" wrap="square" lIns="0" tIns="23018" rIns="0" bIns="0" rtlCol="0">
            <a:spAutoFit/>
          </a:bodyPr>
          <a:lstStyle/>
          <a:p>
            <a:pPr marL="12443" marR="4978" indent="92700" algn="l">
              <a:lnSpc>
                <a:spcPts val="999"/>
              </a:lnSpc>
              <a:spcBef>
                <a:spcPts val="181"/>
              </a:spcBef>
            </a:pPr>
            <a:r>
              <a:rPr lang="en-US" altLang="ja-JP" sz="882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JTB</a:t>
            </a:r>
            <a:r>
              <a:rPr lang="ja-JP" altLang="en-US" sz="882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クルーズ本店</a:t>
            </a:r>
            <a:endParaRPr lang="en-US" altLang="ja-JP" sz="882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  <a:p>
            <a:pPr marL="12443" marR="4978" indent="92700" algn="l">
              <a:lnSpc>
                <a:spcPts val="999"/>
              </a:lnSpc>
              <a:spcBef>
                <a:spcPts val="181"/>
              </a:spcBef>
            </a:pPr>
            <a:r>
              <a:rPr lang="ja-JP" altLang="en-US" sz="882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ヒラギノ明朝 ProN W3"/>
              </a:rPr>
              <a:t>クルーズマスター</a:t>
            </a:r>
            <a:endParaRPr lang="en-US" altLang="ja-JP" sz="882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ヒラギノ明朝 ProN W3"/>
            </a:endParaRPr>
          </a:p>
        </p:txBody>
      </p:sp>
      <p:sp>
        <p:nvSpPr>
          <p:cNvPr id="22" name="object 27">
            <a:extLst>
              <a:ext uri="{FF2B5EF4-FFF2-40B4-BE49-F238E27FC236}">
                <a16:creationId xmlns:a16="http://schemas.microsoft.com/office/drawing/2014/main" id="{32AD9912-6D4F-BA91-3D56-AD979168FA6E}"/>
              </a:ext>
            </a:extLst>
          </p:cNvPr>
          <p:cNvSpPr txBox="1"/>
          <p:nvPr/>
        </p:nvSpPr>
        <p:spPr>
          <a:xfrm>
            <a:off x="4534905" y="8305896"/>
            <a:ext cx="1367792" cy="258785"/>
          </a:xfrm>
          <a:prstGeom prst="rect">
            <a:avLst/>
          </a:prstGeom>
        </p:spPr>
        <p:txBody>
          <a:bodyPr vert="horz" wrap="square" lIns="0" tIns="12442" rIns="0" bIns="0" rtlCol="0">
            <a:spAutoFit/>
          </a:bodyPr>
          <a:lstStyle/>
          <a:p>
            <a:pPr marL="12443" algn="ctr">
              <a:spcBef>
                <a:spcPts val="98"/>
              </a:spcBef>
            </a:pP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Impact"/>
              </a:rPr>
              <a:t>齋藤　和宏</a:t>
            </a:r>
            <a:endParaRPr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Impact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382811" y="8968710"/>
            <a:ext cx="4045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ご予約はお電話でも承ります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-802201" y="7452704"/>
            <a:ext cx="612111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BS</a:t>
            </a:r>
            <a:r>
              <a:rPr kumimoji="1"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朝日「世界の船旅」でおなじみの</a:t>
            </a:r>
            <a:endParaRPr kumimoji="1" lang="en-US" altLang="ja-JP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クルーズマスター齋藤が</a:t>
            </a:r>
            <a:endParaRPr kumimoji="1" lang="en-US" altLang="ja-JP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直接ご案内いたします！</a:t>
            </a:r>
            <a:endParaRPr kumimoji="1" lang="ja-JP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object 27">
            <a:extLst>
              <a:ext uri="{FF2B5EF4-FFF2-40B4-BE49-F238E27FC236}">
                <a16:creationId xmlns:a16="http://schemas.microsoft.com/office/drawing/2014/main" id="{32AD9912-6D4F-BA91-3D56-AD979168FA6E}"/>
              </a:ext>
            </a:extLst>
          </p:cNvPr>
          <p:cNvSpPr txBox="1"/>
          <p:nvPr/>
        </p:nvSpPr>
        <p:spPr>
          <a:xfrm>
            <a:off x="4534905" y="7501144"/>
            <a:ext cx="1367792" cy="258785"/>
          </a:xfrm>
          <a:prstGeom prst="rect">
            <a:avLst/>
          </a:prstGeom>
        </p:spPr>
        <p:txBody>
          <a:bodyPr vert="horz" wrap="square" lIns="0" tIns="12442" rIns="0" bIns="0" rtlCol="0">
            <a:spAutoFit/>
          </a:bodyPr>
          <a:lstStyle/>
          <a:p>
            <a:pPr marL="12443" algn="ctr">
              <a:spcBef>
                <a:spcPts val="98"/>
              </a:spcBef>
            </a:pPr>
            <a:r>
              <a:rPr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Impact"/>
              </a:rPr>
              <a:t>講師</a:t>
            </a:r>
            <a:endParaRPr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Impact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957" y="5819331"/>
            <a:ext cx="1862596" cy="1162299"/>
          </a:xfrm>
          <a:prstGeom prst="rect">
            <a:avLst/>
          </a:prstGeom>
        </p:spPr>
      </p:pic>
      <p:pic>
        <p:nvPicPr>
          <p:cNvPr id="26" name="図 25" descr="ロゴ, 会社名&#10;&#10;自動的に生成された説明">
            <a:extLst>
              <a:ext uri="{FF2B5EF4-FFF2-40B4-BE49-F238E27FC236}">
                <a16:creationId xmlns:a16="http://schemas.microsoft.com/office/drawing/2014/main" id="{A6B63EC2-D589-11F0-247B-A9C5F7DCD40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384"/>
            <a:ext cx="1130742" cy="110776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920" y="2317391"/>
            <a:ext cx="3920290" cy="253786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71" y="2320247"/>
            <a:ext cx="3897065" cy="253500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325" y="5829560"/>
            <a:ext cx="914247" cy="914247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1073953" y="1843038"/>
            <a:ext cx="5944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説明会当日にご成約いただいたお客様にプレゼントをご用意！</a:t>
            </a:r>
            <a:endParaRPr kumimoji="1" lang="ja-JP" altLang="en-US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768900" y="4601436"/>
            <a:ext cx="18133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PHOTO BY TSUNEO NAKAMURA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072577" y="4615624"/>
            <a:ext cx="18133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PHOTO BY TSUNEO NAKAMURA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縞模様">
  <a:themeElements>
    <a:clrScheme name="縞模様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縞模様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縞模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縞模様</Template>
  <TotalTime>371</TotalTime>
  <Words>179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ＭＳ ゴシック</vt:lpstr>
      <vt:lpstr>ヒラギノ明朝 ProN W3</vt:lpstr>
      <vt:lpstr>ヒラギノ明朝 ProN W6</vt:lpstr>
      <vt:lpstr>Arial</vt:lpstr>
      <vt:lpstr>Corbel</vt:lpstr>
      <vt:lpstr>Impact</vt:lpstr>
      <vt:lpstr>Wingdings</vt:lpstr>
      <vt:lpstr>縞模様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_販促技チラシ（ブルー_0130</dc:title>
  <dc:creator>2318-M1</dc:creator>
  <cp:lastModifiedBy>CM2410L5085</cp:lastModifiedBy>
  <cp:revision>34</cp:revision>
  <cp:lastPrinted>2024-12-14T04:24:23Z</cp:lastPrinted>
  <dcterms:created xsi:type="dcterms:W3CDTF">2024-02-23T04:40:57Z</dcterms:created>
  <dcterms:modified xsi:type="dcterms:W3CDTF">2025-08-03T01:25:25Z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2024-02-07T00:00:00Z</vt:filetime>
  </property>
  <property fmtid="{D5CDD505-2E9C-101B-9397-08002B2CF9AE}" pid="3" name="Creator">
    <vt:lpwstr>Adobe Illustrator 26.5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2024-02-23T00:00:00Z</vt:filetime>
  </property>
  <property fmtid="{D5CDD505-2E9C-101B-9397-08002B2CF9AE}" pid="6" name="Producer">
    <vt:lpwstr>Adobe PDF library 16.07</vt:lpwstr>
  </property>
</Properties>
</file>