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7556500" cy="10693400"/>
  <p:notesSz cx="6735763" cy="9866313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FF3399"/>
    <a:srgbClr val="FF0066"/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>
      <p:cViewPr varScale="1">
        <p:scale>
          <a:sx n="64" d="100"/>
          <a:sy n="64" d="100"/>
        </p:scale>
        <p:origin x="1526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00" b="1" i="0">
                <a:solidFill>
                  <a:schemeClr val="bg1"/>
                </a:solidFill>
                <a:latin typeface="ヒラギノ明朝 ProN W6"/>
                <a:cs typeface="ヒラギノ明朝 ProN W6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6/8/2025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000" b="1" i="0">
                <a:solidFill>
                  <a:schemeClr val="bg1"/>
                </a:solidFill>
                <a:latin typeface="ヒラギノ明朝 ProN W6"/>
                <a:cs typeface="ヒラギノ明朝 ProN W6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6/8/2025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000" b="1" i="0">
                <a:solidFill>
                  <a:schemeClr val="bg1"/>
                </a:solidFill>
                <a:latin typeface="ヒラギノ明朝 ProN W6"/>
                <a:cs typeface="ヒラギノ明朝 ProN W6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6/8/2025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000" b="1" i="0">
                <a:solidFill>
                  <a:schemeClr val="bg1"/>
                </a:solidFill>
                <a:latin typeface="ヒラギノ明朝 ProN W6"/>
                <a:cs typeface="ヒラギノ明朝 ProN W6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6/8/2025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6/8/2025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4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8964003"/>
            <a:ext cx="7559992" cy="1728000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0" y="0"/>
            <a:ext cx="7559992" cy="3544379"/>
          </a:xfrm>
          <a:prstGeom prst="rect">
            <a:avLst/>
          </a:prstGeom>
        </p:spPr>
      </p:pic>
      <p:pic>
        <p:nvPicPr>
          <p:cNvPr id="18" name="bg object 18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0" y="12"/>
            <a:ext cx="7559992" cy="3544405"/>
          </a:xfrm>
          <a:prstGeom prst="rect">
            <a:avLst/>
          </a:prstGeom>
        </p:spPr>
      </p:pic>
      <p:pic>
        <p:nvPicPr>
          <p:cNvPr id="19" name="bg object 19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0" y="0"/>
            <a:ext cx="7559992" cy="8964002"/>
          </a:xfrm>
          <a:prstGeom prst="rect">
            <a:avLst/>
          </a:prstGeom>
        </p:spPr>
      </p:pic>
      <p:sp>
        <p:nvSpPr>
          <p:cNvPr id="20" name="bg object 20"/>
          <p:cNvSpPr/>
          <p:nvPr/>
        </p:nvSpPr>
        <p:spPr>
          <a:xfrm>
            <a:off x="0" y="3544417"/>
            <a:ext cx="7560309" cy="5418455"/>
          </a:xfrm>
          <a:custGeom>
            <a:avLst/>
            <a:gdLst/>
            <a:ahLst/>
            <a:cxnLst/>
            <a:rect l="l" t="t" r="r" b="b"/>
            <a:pathLst>
              <a:path w="7560309" h="5418455">
                <a:moveTo>
                  <a:pt x="0" y="0"/>
                </a:moveTo>
                <a:lnTo>
                  <a:pt x="7560005" y="0"/>
                </a:lnTo>
                <a:lnTo>
                  <a:pt x="7560005" y="5417997"/>
                </a:lnTo>
                <a:lnTo>
                  <a:pt x="0" y="5417997"/>
                </a:lnTo>
                <a:lnTo>
                  <a:pt x="0" y="0"/>
                </a:lnTo>
                <a:close/>
              </a:path>
            </a:pathLst>
          </a:custGeom>
          <a:solidFill>
            <a:srgbClr val="FAA633">
              <a:alpha val="5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55836" y="1033802"/>
            <a:ext cx="6679565" cy="21977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00" b="1" i="0">
                <a:solidFill>
                  <a:schemeClr val="bg1"/>
                </a:solidFill>
                <a:latin typeface="ヒラギノ明朝 ProN W6"/>
                <a:cs typeface="ヒラギノ明朝 ProN W6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6/8/2025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正方形/長方形 11"/>
          <p:cNvSpPr/>
          <p:nvPr/>
        </p:nvSpPr>
        <p:spPr>
          <a:xfrm>
            <a:off x="0" y="2981545"/>
            <a:ext cx="7596016" cy="6933317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object 2"/>
          <p:cNvSpPr txBox="1"/>
          <p:nvPr/>
        </p:nvSpPr>
        <p:spPr>
          <a:xfrm>
            <a:off x="131303" y="3544404"/>
            <a:ext cx="4514996" cy="57964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ja-JP" altLang="en-US" b="1" dirty="0" smtClean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6"/>
              </a:rPr>
              <a:t>ワイキキ・ビーチ・マリオット</a:t>
            </a:r>
            <a:endParaRPr lang="en-US" altLang="ja-JP" b="1" dirty="0" smtClean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ヒラギノ明朝 ProN W6"/>
            </a:endParaRPr>
          </a:p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ja-JP" altLang="en-US" b="1" dirty="0" smtClean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6"/>
              </a:rPr>
              <a:t>リゾート＆スパ</a:t>
            </a:r>
            <a:endParaRPr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ヒラギノ明朝 ProN W6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618490" y="4130322"/>
            <a:ext cx="3312160" cy="0"/>
          </a:xfrm>
          <a:custGeom>
            <a:avLst/>
            <a:gdLst/>
            <a:ahLst/>
            <a:cxnLst/>
            <a:rect l="l" t="t" r="r" b="b"/>
            <a:pathLst>
              <a:path w="3312160">
                <a:moveTo>
                  <a:pt x="0" y="0"/>
                </a:moveTo>
                <a:lnTo>
                  <a:pt x="3311994" y="0"/>
                </a:lnTo>
              </a:path>
            </a:pathLst>
          </a:custGeom>
          <a:ln w="17995">
            <a:solidFill>
              <a:srgbClr val="0193C9"/>
            </a:solidFill>
          </a:ln>
        </p:spPr>
        <p:txBody>
          <a:bodyPr wrap="square" lIns="0" tIns="0" rIns="0" bIns="0" rtlCol="0"/>
          <a:lstStyle/>
          <a:p>
            <a:endParaRPr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6034930" y="401844"/>
            <a:ext cx="945515" cy="560070"/>
          </a:xfrm>
          <a:custGeom>
            <a:avLst/>
            <a:gdLst/>
            <a:ahLst/>
            <a:cxnLst/>
            <a:rect l="l" t="t" r="r" b="b"/>
            <a:pathLst>
              <a:path w="945515" h="560069">
                <a:moveTo>
                  <a:pt x="346468" y="116839"/>
                </a:moveTo>
                <a:lnTo>
                  <a:pt x="282659" y="147888"/>
                </a:lnTo>
                <a:lnTo>
                  <a:pt x="230606" y="174422"/>
                </a:lnTo>
                <a:lnTo>
                  <a:pt x="187350" y="198539"/>
                </a:lnTo>
                <a:lnTo>
                  <a:pt x="159689" y="308851"/>
                </a:lnTo>
                <a:lnTo>
                  <a:pt x="144304" y="350200"/>
                </a:lnTo>
                <a:lnTo>
                  <a:pt x="118789" y="386626"/>
                </a:lnTo>
                <a:lnTo>
                  <a:pt x="82301" y="412992"/>
                </a:lnTo>
                <a:lnTo>
                  <a:pt x="33997" y="424167"/>
                </a:lnTo>
                <a:lnTo>
                  <a:pt x="0" y="559663"/>
                </a:lnTo>
                <a:lnTo>
                  <a:pt x="46434" y="553880"/>
                </a:lnTo>
                <a:lnTo>
                  <a:pt x="122681" y="532714"/>
                </a:lnTo>
                <a:lnTo>
                  <a:pt x="169331" y="509011"/>
                </a:lnTo>
                <a:lnTo>
                  <a:pt x="210374" y="478570"/>
                </a:lnTo>
                <a:lnTo>
                  <a:pt x="244813" y="440925"/>
                </a:lnTo>
                <a:lnTo>
                  <a:pt x="271647" y="395608"/>
                </a:lnTo>
                <a:lnTo>
                  <a:pt x="289877" y="342150"/>
                </a:lnTo>
                <a:lnTo>
                  <a:pt x="346468" y="116839"/>
                </a:lnTo>
                <a:close/>
              </a:path>
              <a:path w="945515" h="560069">
                <a:moveTo>
                  <a:pt x="559190" y="200990"/>
                </a:moveTo>
                <a:lnTo>
                  <a:pt x="431876" y="200990"/>
                </a:lnTo>
                <a:lnTo>
                  <a:pt x="364083" y="471284"/>
                </a:lnTo>
                <a:lnTo>
                  <a:pt x="491312" y="471284"/>
                </a:lnTo>
                <a:lnTo>
                  <a:pt x="559190" y="200990"/>
                </a:lnTo>
                <a:close/>
              </a:path>
              <a:path w="945515" h="560069">
                <a:moveTo>
                  <a:pt x="786681" y="110072"/>
                </a:moveTo>
                <a:lnTo>
                  <a:pt x="653516" y="155981"/>
                </a:lnTo>
                <a:lnTo>
                  <a:pt x="574268" y="471284"/>
                </a:lnTo>
                <a:lnTo>
                  <a:pt x="740879" y="471284"/>
                </a:lnTo>
                <a:lnTo>
                  <a:pt x="789293" y="466687"/>
                </a:lnTo>
                <a:lnTo>
                  <a:pt x="839585" y="450200"/>
                </a:lnTo>
                <a:lnTo>
                  <a:pt x="875826" y="424722"/>
                </a:lnTo>
                <a:lnTo>
                  <a:pt x="903262" y="390124"/>
                </a:lnTo>
                <a:lnTo>
                  <a:pt x="909337" y="374078"/>
                </a:lnTo>
                <a:lnTo>
                  <a:pt x="721105" y="374078"/>
                </a:lnTo>
                <a:lnTo>
                  <a:pt x="787279" y="110261"/>
                </a:lnTo>
                <a:lnTo>
                  <a:pt x="786681" y="110072"/>
                </a:lnTo>
                <a:close/>
              </a:path>
              <a:path w="945515" h="560069">
                <a:moveTo>
                  <a:pt x="939374" y="109829"/>
                </a:moveTo>
                <a:lnTo>
                  <a:pt x="787387" y="109829"/>
                </a:lnTo>
                <a:lnTo>
                  <a:pt x="787279" y="110261"/>
                </a:lnTo>
                <a:lnTo>
                  <a:pt x="802021" y="114904"/>
                </a:lnTo>
                <a:lnTo>
                  <a:pt x="823506" y="141744"/>
                </a:lnTo>
                <a:lnTo>
                  <a:pt x="820798" y="177007"/>
                </a:lnTo>
                <a:lnTo>
                  <a:pt x="799558" y="207622"/>
                </a:lnTo>
                <a:lnTo>
                  <a:pt x="774487" y="229527"/>
                </a:lnTo>
                <a:lnTo>
                  <a:pt x="760285" y="238658"/>
                </a:lnTo>
                <a:lnTo>
                  <a:pt x="775617" y="247738"/>
                </a:lnTo>
                <a:lnTo>
                  <a:pt x="788169" y="260638"/>
                </a:lnTo>
                <a:lnTo>
                  <a:pt x="797124" y="278163"/>
                </a:lnTo>
                <a:lnTo>
                  <a:pt x="801662" y="301117"/>
                </a:lnTo>
                <a:lnTo>
                  <a:pt x="797240" y="327008"/>
                </a:lnTo>
                <a:lnTo>
                  <a:pt x="781100" y="350313"/>
                </a:lnTo>
                <a:lnTo>
                  <a:pt x="755102" y="367260"/>
                </a:lnTo>
                <a:lnTo>
                  <a:pt x="721105" y="374078"/>
                </a:lnTo>
                <a:lnTo>
                  <a:pt x="909337" y="374078"/>
                </a:lnTo>
                <a:lnTo>
                  <a:pt x="919327" y="347687"/>
                </a:lnTo>
                <a:lnTo>
                  <a:pt x="919792" y="318649"/>
                </a:lnTo>
                <a:lnTo>
                  <a:pt x="912148" y="291606"/>
                </a:lnTo>
                <a:lnTo>
                  <a:pt x="898271" y="267108"/>
                </a:lnTo>
                <a:lnTo>
                  <a:pt x="880033" y="245706"/>
                </a:lnTo>
                <a:lnTo>
                  <a:pt x="912021" y="221484"/>
                </a:lnTo>
                <a:lnTo>
                  <a:pt x="935416" y="187571"/>
                </a:lnTo>
                <a:lnTo>
                  <a:pt x="945350" y="145178"/>
                </a:lnTo>
                <a:lnTo>
                  <a:pt x="939374" y="109829"/>
                </a:lnTo>
                <a:close/>
              </a:path>
              <a:path w="945515" h="560069">
                <a:moveTo>
                  <a:pt x="744213" y="817"/>
                </a:moveTo>
                <a:lnTo>
                  <a:pt x="676833" y="7340"/>
                </a:lnTo>
                <a:lnTo>
                  <a:pt x="628019" y="17569"/>
                </a:lnTo>
                <a:lnTo>
                  <a:pt x="575172" y="32151"/>
                </a:lnTo>
                <a:lnTo>
                  <a:pt x="521557" y="49352"/>
                </a:lnTo>
                <a:lnTo>
                  <a:pt x="470439" y="67434"/>
                </a:lnTo>
                <a:lnTo>
                  <a:pt x="425083" y="84662"/>
                </a:lnTo>
                <a:lnTo>
                  <a:pt x="388755" y="99301"/>
                </a:lnTo>
                <a:lnTo>
                  <a:pt x="330720" y="246113"/>
                </a:lnTo>
                <a:lnTo>
                  <a:pt x="415390" y="207960"/>
                </a:lnTo>
                <a:lnTo>
                  <a:pt x="431876" y="200990"/>
                </a:lnTo>
                <a:lnTo>
                  <a:pt x="559190" y="200990"/>
                </a:lnTo>
                <a:lnTo>
                  <a:pt x="572744" y="147015"/>
                </a:lnTo>
                <a:lnTo>
                  <a:pt x="595735" y="138396"/>
                </a:lnTo>
                <a:lnTo>
                  <a:pt x="661971" y="118116"/>
                </a:lnTo>
                <a:lnTo>
                  <a:pt x="727535" y="104206"/>
                </a:lnTo>
                <a:lnTo>
                  <a:pt x="938382" y="103960"/>
                </a:lnTo>
                <a:lnTo>
                  <a:pt x="936955" y="95516"/>
                </a:lnTo>
                <a:lnTo>
                  <a:pt x="918783" y="62870"/>
                </a:lnTo>
                <a:lnTo>
                  <a:pt x="890076" y="36097"/>
                </a:lnTo>
                <a:lnTo>
                  <a:pt x="851180" y="16176"/>
                </a:lnTo>
                <a:lnTo>
                  <a:pt x="802444" y="4089"/>
                </a:lnTo>
                <a:lnTo>
                  <a:pt x="744213" y="817"/>
                </a:lnTo>
                <a:close/>
              </a:path>
              <a:path w="945515" h="560069">
                <a:moveTo>
                  <a:pt x="375818" y="0"/>
                </a:moveTo>
                <a:lnTo>
                  <a:pt x="237134" y="0"/>
                </a:lnTo>
                <a:lnTo>
                  <a:pt x="191439" y="182118"/>
                </a:lnTo>
                <a:lnTo>
                  <a:pt x="229873" y="161697"/>
                </a:lnTo>
                <a:lnTo>
                  <a:pt x="270503" y="140752"/>
                </a:lnTo>
                <a:lnTo>
                  <a:pt x="350481" y="100749"/>
                </a:lnTo>
                <a:lnTo>
                  <a:pt x="375818" y="0"/>
                </a:lnTo>
                <a:close/>
              </a:path>
              <a:path w="945515" h="560069">
                <a:moveTo>
                  <a:pt x="787387" y="109829"/>
                </a:moveTo>
                <a:lnTo>
                  <a:pt x="786681" y="110072"/>
                </a:lnTo>
                <a:lnTo>
                  <a:pt x="787279" y="110261"/>
                </a:lnTo>
                <a:lnTo>
                  <a:pt x="787387" y="109829"/>
                </a:lnTo>
                <a:close/>
              </a:path>
              <a:path w="945515" h="560069">
                <a:moveTo>
                  <a:pt x="938382" y="103960"/>
                </a:moveTo>
                <a:lnTo>
                  <a:pt x="767275" y="103960"/>
                </a:lnTo>
                <a:lnTo>
                  <a:pt x="786681" y="110072"/>
                </a:lnTo>
                <a:lnTo>
                  <a:pt x="787387" y="109829"/>
                </a:lnTo>
                <a:lnTo>
                  <a:pt x="939374" y="109829"/>
                </a:lnTo>
                <a:lnTo>
                  <a:pt x="938382" y="10396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pic>
        <p:nvPicPr>
          <p:cNvPr id="6" name="object 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838667" y="1030902"/>
            <a:ext cx="1369476" cy="133833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845" y="3543386"/>
            <a:ext cx="7560005" cy="53999"/>
          </a:xfrm>
          <a:prstGeom prst="rect">
            <a:avLst/>
          </a:prstGeom>
        </p:spPr>
      </p:pic>
      <p:sp>
        <p:nvSpPr>
          <p:cNvPr id="9" name="object 9"/>
          <p:cNvSpPr txBox="1"/>
          <p:nvPr/>
        </p:nvSpPr>
        <p:spPr>
          <a:xfrm>
            <a:off x="2785287" y="10004270"/>
            <a:ext cx="2515870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 smtClean="0">
                <a:solidFill>
                  <a:srgbClr val="FFFFFF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6"/>
              </a:rPr>
              <a:t>JTB</a:t>
            </a:r>
            <a:r>
              <a:rPr lang="ja-JP" altLang="en-US" sz="2400" b="1" dirty="0">
                <a:solidFill>
                  <a:srgbClr val="FFFFFF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6"/>
              </a:rPr>
              <a:t>吉祥寺</a:t>
            </a:r>
            <a:r>
              <a:rPr sz="2400" b="1" dirty="0" smtClean="0">
                <a:solidFill>
                  <a:srgbClr val="FFFFFF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6"/>
              </a:rPr>
              <a:t>店</a:t>
            </a:r>
            <a:endParaRPr sz="2400" dirty="0">
              <a:latin typeface="BIZ UDPゴシック" panose="020B0400000000000000" pitchFamily="50" charset="-128"/>
              <a:ea typeface="BIZ UDPゴシック" panose="020B0400000000000000" pitchFamily="50" charset="-128"/>
              <a:cs typeface="ヒラギノ明朝 ProN W6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31303" y="4163509"/>
            <a:ext cx="4213360" cy="110453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>
              <a:lnSpc>
                <a:spcPct val="118100"/>
              </a:lnSpc>
              <a:spcBef>
                <a:spcPts val="100"/>
              </a:spcBef>
            </a:pPr>
            <a:r>
              <a:rPr lang="ja-JP" altLang="en-US" sz="900" dirty="0" smtClean="0">
                <a:solidFill>
                  <a:srgbClr val="231F2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3"/>
              </a:rPr>
              <a:t>　　　</a:t>
            </a:r>
            <a:r>
              <a:rPr lang="ja-JP" altLang="en-US" sz="900" dirty="0" smtClean="0"/>
              <a:t>　</a:t>
            </a:r>
            <a:r>
              <a:rPr lang="en-US" altLang="ja-JP" sz="1600" b="1" dirty="0" err="1" smtClean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Kuhio</a:t>
            </a:r>
            <a:r>
              <a:rPr lang="en-US" altLang="ja-JP" sz="1600" b="1" dirty="0" smtClean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</a:t>
            </a:r>
            <a:r>
              <a:rPr lang="en-US" altLang="ja-JP" sz="1600" b="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Beach </a:t>
            </a:r>
            <a:r>
              <a:rPr lang="en-US" altLang="ja-JP" sz="1600" b="1" dirty="0" smtClean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Grill</a:t>
            </a:r>
            <a:r>
              <a:rPr lang="ja-JP" altLang="en-US" sz="1600" b="1" dirty="0" smtClean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にて滞在中</a:t>
            </a:r>
            <a:endParaRPr lang="en-US" altLang="ja-JP" sz="1600" b="1" dirty="0" smtClean="0">
              <a:solidFill>
                <a:srgbClr val="FF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12700" marR="5080" algn="ctr">
              <a:lnSpc>
                <a:spcPct val="118100"/>
              </a:lnSpc>
              <a:spcBef>
                <a:spcPts val="100"/>
              </a:spcBef>
            </a:pPr>
            <a:r>
              <a:rPr lang="ja-JP" altLang="en-US" sz="2400" b="1" dirty="0" smtClean="0">
                <a:solidFill>
                  <a:srgbClr val="FF3399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朝食</a:t>
            </a:r>
            <a:r>
              <a:rPr lang="en-US" altLang="ja-JP" sz="2400" b="1" dirty="0" smtClean="0">
                <a:solidFill>
                  <a:srgbClr val="FF3399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</a:t>
            </a:r>
            <a:r>
              <a:rPr lang="ja-JP" altLang="en-US" sz="2400" b="1" dirty="0" smtClean="0">
                <a:solidFill>
                  <a:srgbClr val="FF3399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回付</a:t>
            </a:r>
            <a:endParaRPr lang="en-US" altLang="ja-JP" sz="2400" b="1" dirty="0" smtClean="0">
              <a:solidFill>
                <a:srgbClr val="FF3399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12700" marR="5080" algn="r">
              <a:lnSpc>
                <a:spcPct val="118100"/>
              </a:lnSpc>
              <a:spcBef>
                <a:spcPts val="100"/>
              </a:spcBef>
            </a:pPr>
            <a:r>
              <a:rPr lang="ja-JP" altLang="en-US" sz="900" b="1" dirty="0" smtClean="0"/>
              <a:t>（添い寝のお子様は対象外）</a:t>
            </a:r>
            <a:endParaRPr lang="en-US" altLang="ja-JP" sz="900" b="1" dirty="0"/>
          </a:p>
          <a:p>
            <a:pPr marL="12700" marR="5080" algn="just">
              <a:lnSpc>
                <a:spcPct val="118100"/>
              </a:lnSpc>
              <a:spcBef>
                <a:spcPts val="100"/>
              </a:spcBef>
            </a:pPr>
            <a:endParaRPr sz="900" dirty="0">
              <a:latin typeface="BIZ UDPゴシック" panose="020B0400000000000000" pitchFamily="50" charset="-128"/>
              <a:ea typeface="BIZ UDPゴシック" panose="020B0400000000000000" pitchFamily="50" charset="-128"/>
              <a:cs typeface="ヒラギノ明朝 ProN W3"/>
            </a:endParaRPr>
          </a:p>
        </p:txBody>
      </p:sp>
      <p:pic>
        <p:nvPicPr>
          <p:cNvPr id="16" name="object 16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219075" y="3720386"/>
            <a:ext cx="511175" cy="469289"/>
          </a:xfrm>
          <a:prstGeom prst="rect">
            <a:avLst/>
          </a:prstGeom>
        </p:spPr>
      </p:pic>
      <p:sp>
        <p:nvSpPr>
          <p:cNvPr id="17" name="object 17"/>
          <p:cNvSpPr txBox="1"/>
          <p:nvPr/>
        </p:nvSpPr>
        <p:spPr>
          <a:xfrm>
            <a:off x="271059" y="3890320"/>
            <a:ext cx="459191" cy="1513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b="1" dirty="0">
                <a:solidFill>
                  <a:srgbClr val="FFFFFF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6"/>
              </a:rPr>
              <a:t>Check</a:t>
            </a:r>
            <a:endParaRPr sz="900" dirty="0">
              <a:latin typeface="BIZ UDPゴシック" panose="020B0400000000000000" pitchFamily="50" charset="-128"/>
              <a:ea typeface="BIZ UDPゴシック" panose="020B0400000000000000" pitchFamily="50" charset="-128"/>
              <a:cs typeface="ヒラギノ明朝 ProN W6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775184" y="6615607"/>
            <a:ext cx="3528849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ja-JP" altLang="en-US" b="1" dirty="0" smtClean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6"/>
              </a:rPr>
              <a:t>シェラトンワイキキビーチ　</a:t>
            </a:r>
            <a:r>
              <a:rPr lang="ja-JP" altLang="en-US" b="1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6"/>
              </a:rPr>
              <a:t>リゾート</a:t>
            </a:r>
            <a:endParaRPr b="1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ヒラギノ明朝 ProN W6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618490" y="5619335"/>
            <a:ext cx="3312160" cy="0"/>
          </a:xfrm>
          <a:custGeom>
            <a:avLst/>
            <a:gdLst/>
            <a:ahLst/>
            <a:cxnLst/>
            <a:rect l="l" t="t" r="r" b="b"/>
            <a:pathLst>
              <a:path w="3312160">
                <a:moveTo>
                  <a:pt x="0" y="0"/>
                </a:moveTo>
                <a:lnTo>
                  <a:pt x="3311994" y="0"/>
                </a:lnTo>
              </a:path>
            </a:pathLst>
          </a:custGeom>
          <a:ln w="17995">
            <a:solidFill>
              <a:srgbClr val="0193C9"/>
            </a:solidFill>
          </a:ln>
        </p:spPr>
        <p:txBody>
          <a:bodyPr wrap="square" lIns="0" tIns="0" rIns="0" bIns="0" rtlCol="0"/>
          <a:lstStyle/>
          <a:p>
            <a:endParaRPr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355834" y="247814"/>
            <a:ext cx="4565416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ja-JP" altLang="en-US" sz="2800" b="1" dirty="0" smtClean="0">
                <a:solidFill>
                  <a:srgbClr val="FFFF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6"/>
              </a:rPr>
              <a:t>店舗限定キャンペーン</a:t>
            </a:r>
            <a:endParaRPr sz="2800" dirty="0">
              <a:solidFill>
                <a:srgbClr val="FFFF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ヒラギノ明朝 ProN W6"/>
            </a:endParaRPr>
          </a:p>
        </p:txBody>
      </p:sp>
      <p:pic>
        <p:nvPicPr>
          <p:cNvPr id="29" name="object 29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4387850" y="3635265"/>
            <a:ext cx="2985377" cy="6189753"/>
          </a:xfrm>
          <a:prstGeom prst="rect">
            <a:avLst/>
          </a:prstGeom>
        </p:spPr>
      </p:pic>
      <p:pic>
        <p:nvPicPr>
          <p:cNvPr id="34" name="object 34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4579687" y="3743249"/>
            <a:ext cx="2590800" cy="456035"/>
          </a:xfrm>
          <a:prstGeom prst="rect">
            <a:avLst/>
          </a:prstGeom>
        </p:spPr>
      </p:pic>
      <p:pic>
        <p:nvPicPr>
          <p:cNvPr id="33" name="object 16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219075" y="5163353"/>
            <a:ext cx="511175" cy="469289"/>
          </a:xfrm>
          <a:prstGeom prst="rect">
            <a:avLst/>
          </a:prstGeom>
        </p:spPr>
      </p:pic>
      <p:sp>
        <p:nvSpPr>
          <p:cNvPr id="36" name="object 13"/>
          <p:cNvSpPr txBox="1"/>
          <p:nvPr/>
        </p:nvSpPr>
        <p:spPr>
          <a:xfrm>
            <a:off x="451410" y="5761645"/>
            <a:ext cx="3810862" cy="67460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>
              <a:lnSpc>
                <a:spcPct val="118100"/>
              </a:lnSpc>
              <a:spcBef>
                <a:spcPts val="100"/>
              </a:spcBef>
            </a:pPr>
            <a:r>
              <a:rPr lang="en-US" altLang="ja-JP" sz="1600" b="1" dirty="0" smtClean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3"/>
              </a:rPr>
              <a:t>1</a:t>
            </a:r>
            <a:r>
              <a:rPr lang="ja-JP" altLang="en-US" sz="1600" b="1" dirty="0" smtClean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3"/>
              </a:rPr>
              <a:t>部屋につき　ホテルルームクレジット</a:t>
            </a:r>
            <a:r>
              <a:rPr lang="en-US" altLang="ja-JP" sz="2400" b="1" dirty="0" smtClean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3"/>
              </a:rPr>
              <a:t>USD100</a:t>
            </a:r>
            <a:r>
              <a:rPr lang="ja-JP" altLang="en-US" sz="2400" b="1" dirty="0" smtClean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3"/>
              </a:rPr>
              <a:t>ドル</a:t>
            </a:r>
            <a:endParaRPr lang="en-US" altLang="ja-JP" sz="2400" b="1" dirty="0" smtClean="0">
              <a:solidFill>
                <a:srgbClr val="FF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ヒラギノ明朝 ProN W3"/>
            </a:endParaRPr>
          </a:p>
        </p:txBody>
      </p:sp>
      <p:pic>
        <p:nvPicPr>
          <p:cNvPr id="37" name="object 16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219075" y="6534357"/>
            <a:ext cx="511175" cy="469289"/>
          </a:xfrm>
          <a:prstGeom prst="rect">
            <a:avLst/>
          </a:prstGeom>
        </p:spPr>
      </p:pic>
      <p:sp>
        <p:nvSpPr>
          <p:cNvPr id="38" name="object 18"/>
          <p:cNvSpPr txBox="1"/>
          <p:nvPr/>
        </p:nvSpPr>
        <p:spPr>
          <a:xfrm>
            <a:off x="470899" y="5023130"/>
            <a:ext cx="4031438" cy="51809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ja-JP" altLang="en-US" sz="1600" b="1" dirty="0" smtClean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6"/>
              </a:rPr>
              <a:t>ハレクラニ</a:t>
            </a:r>
            <a:endParaRPr lang="en-US" altLang="ja-JP" sz="1600" b="1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ヒラギノ明朝 ProN W6"/>
            </a:endParaRPr>
          </a:p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ja-JP" altLang="en-US" sz="1600" b="1" dirty="0" smtClean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6"/>
              </a:rPr>
              <a:t>ハレプナワイキキバイハレクラニ</a:t>
            </a:r>
            <a:endParaRPr sz="1600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ヒラギノ明朝 ProN W6"/>
            </a:endParaRPr>
          </a:p>
        </p:txBody>
      </p:sp>
      <p:sp>
        <p:nvSpPr>
          <p:cNvPr id="39" name="object 4"/>
          <p:cNvSpPr/>
          <p:nvPr/>
        </p:nvSpPr>
        <p:spPr>
          <a:xfrm flipV="1">
            <a:off x="731062" y="6927129"/>
            <a:ext cx="3312160" cy="93076"/>
          </a:xfrm>
          <a:custGeom>
            <a:avLst/>
            <a:gdLst/>
            <a:ahLst/>
            <a:cxnLst/>
            <a:rect l="l" t="t" r="r" b="b"/>
            <a:pathLst>
              <a:path w="3312160">
                <a:moveTo>
                  <a:pt x="0" y="0"/>
                </a:moveTo>
                <a:lnTo>
                  <a:pt x="3311994" y="0"/>
                </a:lnTo>
              </a:path>
            </a:pathLst>
          </a:custGeom>
          <a:ln w="17995">
            <a:solidFill>
              <a:srgbClr val="0193C9"/>
            </a:solidFill>
          </a:ln>
        </p:spPr>
        <p:txBody>
          <a:bodyPr wrap="square" lIns="0" tIns="0" rIns="0" bIns="0" rtlCol="0"/>
          <a:lstStyle/>
          <a:p>
            <a:endParaRPr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pic>
        <p:nvPicPr>
          <p:cNvPr id="40" name="object 16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219075" y="8337594"/>
            <a:ext cx="511175" cy="469289"/>
          </a:xfrm>
          <a:prstGeom prst="rect">
            <a:avLst/>
          </a:prstGeom>
        </p:spPr>
      </p:pic>
      <p:sp>
        <p:nvSpPr>
          <p:cNvPr id="41" name="object 13"/>
          <p:cNvSpPr txBox="1"/>
          <p:nvPr/>
        </p:nvSpPr>
        <p:spPr>
          <a:xfrm>
            <a:off x="267084" y="7218649"/>
            <a:ext cx="4196675" cy="1280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>
              <a:lnSpc>
                <a:spcPct val="118100"/>
              </a:lnSpc>
              <a:spcBef>
                <a:spcPts val="100"/>
              </a:spcBef>
            </a:pPr>
            <a:r>
              <a:rPr lang="ja-JP" altLang="en-US" sz="1600" b="1" dirty="0" smtClean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3"/>
              </a:rPr>
              <a:t>ギフトバック</a:t>
            </a:r>
            <a:r>
              <a:rPr lang="en-US" altLang="ja-JP" sz="1600" b="1" dirty="0" smtClean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3"/>
              </a:rPr>
              <a:t>1</a:t>
            </a:r>
            <a:r>
              <a:rPr lang="ja-JP" altLang="en-US" sz="1600" b="1" dirty="0" smtClean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3"/>
              </a:rPr>
              <a:t>室につき</a:t>
            </a:r>
            <a:r>
              <a:rPr lang="en-US" altLang="ja-JP" sz="1600" b="1" dirty="0" smtClean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3"/>
              </a:rPr>
              <a:t>1</a:t>
            </a:r>
            <a:r>
              <a:rPr lang="ja-JP" altLang="en-US" sz="1600" b="1" dirty="0" smtClean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3"/>
              </a:rPr>
              <a:t>つ（＄</a:t>
            </a:r>
            <a:r>
              <a:rPr lang="en-US" altLang="ja-JP" sz="1600" b="1" dirty="0" smtClean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3"/>
              </a:rPr>
              <a:t>55</a:t>
            </a:r>
            <a:r>
              <a:rPr lang="ja-JP" altLang="en-US" sz="1600" b="1" dirty="0" smtClean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3"/>
              </a:rPr>
              <a:t>相当）</a:t>
            </a:r>
            <a:endParaRPr lang="en-US" altLang="ja-JP" sz="1600" b="1" dirty="0" smtClean="0">
              <a:solidFill>
                <a:srgbClr val="FF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ヒラギノ明朝 ProN W3"/>
            </a:endParaRPr>
          </a:p>
          <a:p>
            <a:pPr marL="12700" marR="5080" algn="ctr">
              <a:lnSpc>
                <a:spcPct val="118100"/>
              </a:lnSpc>
              <a:spcBef>
                <a:spcPts val="100"/>
              </a:spcBef>
            </a:pPr>
            <a:r>
              <a:rPr lang="ja-JP" altLang="en-US" sz="1600" b="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3"/>
              </a:rPr>
              <a:t>詰め</a:t>
            </a:r>
            <a:r>
              <a:rPr lang="ja-JP" altLang="en-US" sz="1600" b="1" dirty="0" smtClean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3"/>
              </a:rPr>
              <a:t>放題</a:t>
            </a:r>
            <a:r>
              <a:rPr lang="ja-JP" altLang="en-US" sz="2400" b="1" dirty="0" smtClean="0">
                <a:solidFill>
                  <a:srgbClr val="FF3399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3"/>
              </a:rPr>
              <a:t>ギフトバックプレゼント</a:t>
            </a:r>
            <a:endParaRPr lang="en-US" altLang="ja-JP" sz="2400" b="1" dirty="0">
              <a:solidFill>
                <a:srgbClr val="FF3399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ヒラギノ明朝 ProN W3"/>
            </a:endParaRPr>
          </a:p>
          <a:p>
            <a:pPr marL="12700" marR="5080" algn="ctr">
              <a:lnSpc>
                <a:spcPct val="118100"/>
              </a:lnSpc>
              <a:spcBef>
                <a:spcPts val="100"/>
              </a:spcBef>
            </a:pPr>
            <a:r>
              <a:rPr lang="ja-JP" altLang="en-US" sz="900" dirty="0" smtClean="0">
                <a:solidFill>
                  <a:srgbClr val="231F2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3"/>
              </a:rPr>
              <a:t>ホテル内のアメニティショップ「</a:t>
            </a:r>
            <a:r>
              <a:rPr lang="en-US" altLang="ja-JP" sz="900" dirty="0" smtClean="0">
                <a:solidFill>
                  <a:srgbClr val="231F2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3"/>
              </a:rPr>
              <a:t>GIFT</a:t>
            </a:r>
            <a:r>
              <a:rPr lang="ja-JP" altLang="en-US" sz="900" dirty="0" smtClean="0">
                <a:solidFill>
                  <a:srgbClr val="231F2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3"/>
              </a:rPr>
              <a:t>」で利用可能</a:t>
            </a:r>
          </a:p>
          <a:p>
            <a:pPr marL="12700" marR="5080" algn="ctr">
              <a:lnSpc>
                <a:spcPct val="118100"/>
              </a:lnSpc>
              <a:spcBef>
                <a:spcPts val="100"/>
              </a:spcBef>
            </a:pPr>
            <a:r>
              <a:rPr lang="ja-JP" altLang="en-US" sz="900" dirty="0" smtClean="0">
                <a:solidFill>
                  <a:srgbClr val="231F2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3"/>
              </a:rPr>
              <a:t>お菓子や飲料など、お好きなアイテムを詰め放題のギフトバッグです！</a:t>
            </a:r>
            <a:endParaRPr lang="en-US" altLang="ja-JP" sz="900" dirty="0" smtClean="0">
              <a:solidFill>
                <a:srgbClr val="231F20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ヒラギノ明朝 ProN W3"/>
            </a:endParaRPr>
          </a:p>
          <a:p>
            <a:pPr marL="12700" marR="5080" algn="just">
              <a:lnSpc>
                <a:spcPct val="118100"/>
              </a:lnSpc>
              <a:spcBef>
                <a:spcPts val="100"/>
              </a:spcBef>
            </a:pPr>
            <a:endParaRPr lang="en-US" sz="900" dirty="0" smtClean="0">
              <a:latin typeface="BIZ UDPゴシック" panose="020B0400000000000000" pitchFamily="50" charset="-128"/>
              <a:ea typeface="BIZ UDPゴシック" panose="020B0400000000000000" pitchFamily="50" charset="-128"/>
              <a:cs typeface="ヒラギノ明朝 ProN W3"/>
            </a:endParaRPr>
          </a:p>
        </p:txBody>
      </p:sp>
      <p:sp>
        <p:nvSpPr>
          <p:cNvPr id="42" name="object 13"/>
          <p:cNvSpPr txBox="1"/>
          <p:nvPr/>
        </p:nvSpPr>
        <p:spPr>
          <a:xfrm>
            <a:off x="107796" y="8938366"/>
            <a:ext cx="4290982" cy="928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>
              <a:lnSpc>
                <a:spcPct val="118100"/>
              </a:lnSpc>
              <a:spcBef>
                <a:spcPts val="100"/>
              </a:spcBef>
            </a:pPr>
            <a:r>
              <a:rPr lang="en-US" altLang="ja-JP" sz="1600" b="1" cap="all" dirty="0" smtClean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100 </a:t>
            </a:r>
            <a:r>
              <a:rPr lang="en-US" altLang="ja-JP" sz="1600" b="1" cap="all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Sails Restaurant &amp; </a:t>
            </a:r>
            <a:r>
              <a:rPr lang="en-US" altLang="ja-JP" sz="1600" b="1" cap="all" dirty="0" smtClean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Bar</a:t>
            </a:r>
          </a:p>
          <a:p>
            <a:pPr marL="12700" marR="5080" algn="ctr">
              <a:lnSpc>
                <a:spcPct val="118100"/>
              </a:lnSpc>
              <a:spcBef>
                <a:spcPts val="100"/>
              </a:spcBef>
            </a:pPr>
            <a:r>
              <a:rPr lang="ja-JP" altLang="en-US" sz="1600" b="1" cap="all" dirty="0" err="1" smtClean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にて滞</a:t>
            </a:r>
            <a:r>
              <a:rPr lang="ja-JP" altLang="en-US" sz="1600" b="1" cap="all" dirty="0" smtClean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在中</a:t>
            </a:r>
            <a:r>
              <a:rPr lang="ja-JP" altLang="en-US" sz="2400" b="1" cap="all" dirty="0" smtClean="0">
                <a:solidFill>
                  <a:srgbClr val="FF3399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朝食</a:t>
            </a:r>
            <a:r>
              <a:rPr lang="en-US" altLang="ja-JP" sz="2400" b="1" cap="all" dirty="0" smtClean="0">
                <a:solidFill>
                  <a:srgbClr val="FF3399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</a:t>
            </a:r>
            <a:r>
              <a:rPr lang="ja-JP" altLang="en-US" sz="2400" b="1" cap="all" dirty="0" smtClean="0">
                <a:solidFill>
                  <a:srgbClr val="FF3399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回付</a:t>
            </a:r>
            <a:endParaRPr lang="en-US" altLang="ja-JP" sz="2400" b="1" cap="all" dirty="0" smtClean="0">
              <a:solidFill>
                <a:srgbClr val="FF3399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12700" marR="5080" algn="r">
              <a:lnSpc>
                <a:spcPct val="118100"/>
              </a:lnSpc>
              <a:spcBef>
                <a:spcPts val="100"/>
              </a:spcBef>
            </a:pPr>
            <a:r>
              <a:rPr lang="ja-JP" altLang="en-US" sz="900" b="1" dirty="0" smtClean="0"/>
              <a:t>（添い寝のお子様は対象外）</a:t>
            </a:r>
            <a:endParaRPr lang="en-US" altLang="ja-JP" sz="900" dirty="0" smtClean="0">
              <a:solidFill>
                <a:srgbClr val="231F20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ヒラギノ明朝 ProN W3"/>
            </a:endParaRPr>
          </a:p>
        </p:txBody>
      </p:sp>
      <p:sp>
        <p:nvSpPr>
          <p:cNvPr id="44" name="object 4"/>
          <p:cNvSpPr/>
          <p:nvPr/>
        </p:nvSpPr>
        <p:spPr>
          <a:xfrm>
            <a:off x="588354" y="8816357"/>
            <a:ext cx="3319227" cy="162342"/>
          </a:xfrm>
          <a:custGeom>
            <a:avLst/>
            <a:gdLst/>
            <a:ahLst/>
            <a:cxnLst/>
            <a:rect l="l" t="t" r="r" b="b"/>
            <a:pathLst>
              <a:path w="3312160">
                <a:moveTo>
                  <a:pt x="0" y="0"/>
                </a:moveTo>
                <a:lnTo>
                  <a:pt x="3311994" y="0"/>
                </a:lnTo>
              </a:path>
            </a:pathLst>
          </a:custGeom>
          <a:ln w="17995">
            <a:solidFill>
              <a:srgbClr val="0193C9"/>
            </a:solidFill>
          </a:ln>
        </p:spPr>
        <p:txBody>
          <a:bodyPr wrap="square" lIns="0" tIns="0" rIns="0" bIns="0" rtlCol="0"/>
          <a:lstStyle/>
          <a:p>
            <a:endParaRPr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45" name="object 2"/>
          <p:cNvSpPr txBox="1"/>
          <p:nvPr/>
        </p:nvSpPr>
        <p:spPr>
          <a:xfrm>
            <a:off x="854885" y="8437890"/>
            <a:ext cx="2616200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ja-JP" altLang="en-US" b="1" dirty="0" smtClean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6"/>
              </a:rPr>
              <a:t>プリンス　ワイキキ</a:t>
            </a:r>
            <a:endParaRPr b="1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ヒラギノ明朝 ProN W6"/>
            </a:endParaRPr>
          </a:p>
        </p:txBody>
      </p:sp>
      <p:sp>
        <p:nvSpPr>
          <p:cNvPr id="46" name="object 17"/>
          <p:cNvSpPr txBox="1"/>
          <p:nvPr/>
        </p:nvSpPr>
        <p:spPr>
          <a:xfrm>
            <a:off x="271059" y="5315519"/>
            <a:ext cx="459191" cy="1513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b="1" dirty="0">
                <a:solidFill>
                  <a:srgbClr val="FFFFFF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6"/>
              </a:rPr>
              <a:t>Check</a:t>
            </a:r>
            <a:endParaRPr sz="900" dirty="0">
              <a:latin typeface="BIZ UDPゴシック" panose="020B0400000000000000" pitchFamily="50" charset="-128"/>
              <a:ea typeface="BIZ UDPゴシック" panose="020B0400000000000000" pitchFamily="50" charset="-128"/>
              <a:cs typeface="ヒラギノ明朝 ProN W6"/>
            </a:endParaRPr>
          </a:p>
        </p:txBody>
      </p:sp>
      <p:sp>
        <p:nvSpPr>
          <p:cNvPr id="48" name="object 17"/>
          <p:cNvSpPr txBox="1"/>
          <p:nvPr/>
        </p:nvSpPr>
        <p:spPr>
          <a:xfrm>
            <a:off x="271059" y="6667797"/>
            <a:ext cx="459191" cy="1513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b="1" dirty="0">
                <a:solidFill>
                  <a:srgbClr val="FFFFFF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6"/>
              </a:rPr>
              <a:t>Check</a:t>
            </a:r>
            <a:endParaRPr sz="900" dirty="0">
              <a:latin typeface="BIZ UDPゴシック" panose="020B0400000000000000" pitchFamily="50" charset="-128"/>
              <a:ea typeface="BIZ UDPゴシック" panose="020B0400000000000000" pitchFamily="50" charset="-128"/>
              <a:cs typeface="ヒラギノ明朝 ProN W6"/>
            </a:endParaRPr>
          </a:p>
        </p:txBody>
      </p:sp>
      <p:sp>
        <p:nvSpPr>
          <p:cNvPr id="49" name="object 17"/>
          <p:cNvSpPr txBox="1"/>
          <p:nvPr/>
        </p:nvSpPr>
        <p:spPr>
          <a:xfrm>
            <a:off x="271059" y="8468991"/>
            <a:ext cx="459191" cy="1513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b="1" dirty="0">
                <a:solidFill>
                  <a:srgbClr val="FFFFFF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6"/>
              </a:rPr>
              <a:t>Check</a:t>
            </a:r>
            <a:endParaRPr sz="900" dirty="0">
              <a:latin typeface="BIZ UDPゴシック" panose="020B0400000000000000" pitchFamily="50" charset="-128"/>
              <a:ea typeface="BIZ UDPゴシック" panose="020B0400000000000000" pitchFamily="50" charset="-128"/>
              <a:cs typeface="ヒラギノ明朝 ProN W6"/>
            </a:endParaRPr>
          </a:p>
        </p:txBody>
      </p:sp>
      <p:sp>
        <p:nvSpPr>
          <p:cNvPr id="51" name="object 35"/>
          <p:cNvSpPr txBox="1"/>
          <p:nvPr/>
        </p:nvSpPr>
        <p:spPr>
          <a:xfrm>
            <a:off x="4304317" y="3779338"/>
            <a:ext cx="2797895" cy="328936"/>
          </a:xfrm>
          <a:prstGeom prst="rect">
            <a:avLst/>
          </a:prstGeom>
        </p:spPr>
        <p:txBody>
          <a:bodyPr vert="horz" wrap="square" lIns="0" tIns="20955" rIns="0" bIns="0" rtlCol="0">
            <a:spAutoFit/>
          </a:bodyPr>
          <a:lstStyle/>
          <a:p>
            <a:pPr marL="668655">
              <a:lnSpc>
                <a:spcPct val="100000"/>
              </a:lnSpc>
              <a:spcBef>
                <a:spcPts val="165"/>
              </a:spcBef>
            </a:pPr>
            <a:r>
              <a:rPr lang="ja-JP" altLang="en-US" sz="2000" dirty="0" smtClean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6"/>
              </a:rPr>
              <a:t>説明会 </a:t>
            </a:r>
            <a:r>
              <a:rPr lang="en-US" altLang="ja-JP" sz="2000" dirty="0" smtClean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6"/>
              </a:rPr>
              <a:t>in</a:t>
            </a:r>
            <a:r>
              <a:rPr lang="ja-JP" altLang="en-US" sz="2000" dirty="0" smtClean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6"/>
              </a:rPr>
              <a:t>吉祥寺</a:t>
            </a:r>
            <a:endParaRPr sz="2000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ヒラギノ明朝 ProN W6"/>
            </a:endParaRPr>
          </a:p>
        </p:txBody>
      </p:sp>
      <p:sp>
        <p:nvSpPr>
          <p:cNvPr id="52" name="object 32"/>
          <p:cNvSpPr txBox="1"/>
          <p:nvPr/>
        </p:nvSpPr>
        <p:spPr>
          <a:xfrm>
            <a:off x="4387850" y="4309804"/>
            <a:ext cx="3071020" cy="2538515"/>
          </a:xfrm>
          <a:prstGeom prst="rect">
            <a:avLst/>
          </a:prstGeom>
        </p:spPr>
        <p:txBody>
          <a:bodyPr vert="horz" wrap="square" lIns="0" tIns="24765" rIns="0" bIns="0" rtlCol="0">
            <a:spAutoFit/>
          </a:bodyPr>
          <a:lstStyle/>
          <a:p>
            <a:pPr marL="547370" marR="127000" indent="-444500" algn="ctr">
              <a:lnSpc>
                <a:spcPts val="1630"/>
              </a:lnSpc>
              <a:spcBef>
                <a:spcPts val="195"/>
              </a:spcBef>
            </a:pPr>
            <a:r>
              <a:rPr lang="en-US" altLang="ja-JP" sz="1600" b="1" u="sng" dirty="0" smtClean="0">
                <a:solidFill>
                  <a:srgbClr val="FF0066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6"/>
              </a:rPr>
              <a:t>2025</a:t>
            </a:r>
            <a:r>
              <a:rPr lang="ja-JP" altLang="en-US" sz="1600" b="1" u="sng" dirty="0" smtClean="0">
                <a:solidFill>
                  <a:srgbClr val="FF0066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6"/>
              </a:rPr>
              <a:t>年</a:t>
            </a:r>
            <a:r>
              <a:rPr lang="en-US" altLang="ja-JP" sz="1600" b="1" u="sng" dirty="0" smtClean="0">
                <a:solidFill>
                  <a:srgbClr val="FF0066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6"/>
              </a:rPr>
              <a:t>6</a:t>
            </a:r>
            <a:r>
              <a:rPr lang="ja-JP" altLang="en-US" sz="1600" b="1" u="sng" dirty="0" smtClean="0">
                <a:solidFill>
                  <a:srgbClr val="FF0066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6"/>
              </a:rPr>
              <a:t>月</a:t>
            </a:r>
            <a:r>
              <a:rPr lang="en-US" altLang="ja-JP" sz="1600" b="1" u="sng" dirty="0" smtClean="0">
                <a:solidFill>
                  <a:srgbClr val="FF0066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6"/>
              </a:rPr>
              <a:t>7</a:t>
            </a:r>
            <a:r>
              <a:rPr lang="ja-JP" altLang="en-US" sz="1600" b="1" u="sng" dirty="0" smtClean="0">
                <a:solidFill>
                  <a:srgbClr val="FF0066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6"/>
              </a:rPr>
              <a:t>日（土）</a:t>
            </a:r>
            <a:endParaRPr lang="en-US" altLang="ja-JP" sz="1600" b="1" u="sng" dirty="0" smtClean="0">
              <a:solidFill>
                <a:srgbClr val="FF0066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ヒラギノ明朝 ProN W6"/>
            </a:endParaRPr>
          </a:p>
          <a:p>
            <a:pPr marL="547370" marR="127000" indent="-444500" algn="ctr">
              <a:lnSpc>
                <a:spcPts val="1630"/>
              </a:lnSpc>
              <a:spcBef>
                <a:spcPts val="195"/>
              </a:spcBef>
            </a:pPr>
            <a:r>
              <a:rPr lang="en-US" altLang="ja-JP" sz="1600" b="1" dirty="0">
                <a:solidFill>
                  <a:srgbClr val="0070C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3"/>
              </a:rPr>
              <a:t>10</a:t>
            </a:r>
            <a:r>
              <a:rPr lang="ja-JP" altLang="en-US" sz="1600" b="1" dirty="0">
                <a:solidFill>
                  <a:srgbClr val="0070C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3"/>
              </a:rPr>
              <a:t>：</a:t>
            </a:r>
            <a:r>
              <a:rPr lang="en-US" altLang="ja-JP" sz="1600" b="1" dirty="0" smtClean="0">
                <a:solidFill>
                  <a:srgbClr val="0070C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3"/>
              </a:rPr>
              <a:t>30</a:t>
            </a:r>
            <a:r>
              <a:rPr lang="ja-JP" altLang="en-US" sz="1600" b="1" dirty="0" smtClean="0">
                <a:solidFill>
                  <a:srgbClr val="0070C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3"/>
              </a:rPr>
              <a:t>～</a:t>
            </a:r>
            <a:r>
              <a:rPr lang="en-US" altLang="ja-JP" sz="1600" b="1" dirty="0" smtClean="0">
                <a:solidFill>
                  <a:srgbClr val="0070C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3"/>
              </a:rPr>
              <a:t>11</a:t>
            </a:r>
            <a:r>
              <a:rPr lang="ja-JP" altLang="en-US" sz="1600" b="1" dirty="0" smtClean="0">
                <a:solidFill>
                  <a:srgbClr val="0070C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3"/>
              </a:rPr>
              <a:t>：</a:t>
            </a:r>
            <a:r>
              <a:rPr lang="en-US" altLang="ja-JP" sz="1600" b="1" dirty="0" smtClean="0">
                <a:solidFill>
                  <a:srgbClr val="0070C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3"/>
              </a:rPr>
              <a:t>30</a:t>
            </a:r>
          </a:p>
          <a:p>
            <a:pPr marL="547370" marR="127000" indent="-444500" algn="ctr">
              <a:lnSpc>
                <a:spcPts val="1630"/>
              </a:lnSpc>
              <a:spcBef>
                <a:spcPts val="195"/>
              </a:spcBef>
            </a:pPr>
            <a:r>
              <a:rPr lang="ja-JP" altLang="en-US" sz="1600" b="1" dirty="0" smtClean="0">
                <a:solidFill>
                  <a:srgbClr val="FF0066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3"/>
              </a:rPr>
              <a:t>ワイキキ・ビーチ・マリオット</a:t>
            </a:r>
            <a:endParaRPr lang="en-US" altLang="ja-JP" sz="1600" b="1" dirty="0" smtClean="0">
              <a:solidFill>
                <a:srgbClr val="FF0066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ヒラギノ明朝 ProN W3"/>
            </a:endParaRPr>
          </a:p>
          <a:p>
            <a:pPr marL="547370" marR="127000" indent="-444500" algn="ctr">
              <a:lnSpc>
                <a:spcPts val="1630"/>
              </a:lnSpc>
              <a:spcBef>
                <a:spcPts val="195"/>
              </a:spcBef>
            </a:pPr>
            <a:r>
              <a:rPr lang="ja-JP" altLang="en-US" sz="1600" b="1" dirty="0" smtClean="0">
                <a:solidFill>
                  <a:srgbClr val="FF0066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3"/>
              </a:rPr>
              <a:t>リゾート＆スパ</a:t>
            </a:r>
            <a:endParaRPr lang="en-US" altLang="ja-JP" sz="1600" b="1" dirty="0" smtClean="0">
              <a:solidFill>
                <a:srgbClr val="FF0066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ヒラギノ明朝 ProN W3"/>
            </a:endParaRPr>
          </a:p>
          <a:p>
            <a:pPr marL="547370" marR="127000" indent="-444500" algn="ctr">
              <a:lnSpc>
                <a:spcPts val="1630"/>
              </a:lnSpc>
              <a:spcBef>
                <a:spcPts val="195"/>
              </a:spcBef>
            </a:pPr>
            <a:r>
              <a:rPr lang="ja-JP" altLang="en-US" sz="1050" b="1" dirty="0" smtClean="0">
                <a:solidFill>
                  <a:srgbClr val="231F2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3"/>
              </a:rPr>
              <a:t>リゾート感あふれるプールや正規ベット</a:t>
            </a:r>
            <a:r>
              <a:rPr lang="en-US" altLang="ja-JP" sz="1050" b="1" dirty="0" smtClean="0">
                <a:solidFill>
                  <a:srgbClr val="231F2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3"/>
              </a:rPr>
              <a:t>4</a:t>
            </a:r>
            <a:r>
              <a:rPr lang="ja-JP" altLang="en-US" sz="1050" b="1" dirty="0" smtClean="0">
                <a:solidFill>
                  <a:srgbClr val="231F2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3"/>
              </a:rPr>
              <a:t>台ある</a:t>
            </a:r>
            <a:endParaRPr lang="en-US" altLang="ja-JP" sz="1050" b="1" dirty="0" smtClean="0">
              <a:solidFill>
                <a:srgbClr val="231F20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ヒラギノ明朝 ProN W3"/>
            </a:endParaRPr>
          </a:p>
          <a:p>
            <a:pPr marL="547370" marR="127000" indent="-444500" algn="ctr">
              <a:lnSpc>
                <a:spcPts val="1630"/>
              </a:lnSpc>
              <a:spcBef>
                <a:spcPts val="195"/>
              </a:spcBef>
            </a:pPr>
            <a:r>
              <a:rPr lang="ja-JP" altLang="en-US" sz="1050" b="1" dirty="0" smtClean="0">
                <a:solidFill>
                  <a:srgbClr val="231F2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3"/>
              </a:rPr>
              <a:t>ファミリー・グループにぴったりなホテル</a:t>
            </a:r>
            <a:endParaRPr lang="en-US" altLang="ja-JP" sz="1050" b="1" dirty="0" smtClean="0">
              <a:solidFill>
                <a:srgbClr val="231F20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ヒラギノ明朝 ProN W3"/>
            </a:endParaRPr>
          </a:p>
          <a:p>
            <a:pPr marL="547370" marR="127000" indent="-444500" algn="ctr">
              <a:lnSpc>
                <a:spcPts val="1630"/>
              </a:lnSpc>
              <a:spcBef>
                <a:spcPts val="195"/>
              </a:spcBef>
            </a:pPr>
            <a:r>
              <a:rPr lang="ja-JP" altLang="en-US" sz="1050" b="1" dirty="0">
                <a:solidFill>
                  <a:srgbClr val="231F2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3"/>
              </a:rPr>
              <a:t>当日</a:t>
            </a:r>
            <a:r>
              <a:rPr lang="ja-JP" altLang="en-US" sz="1050" b="1" dirty="0" smtClean="0">
                <a:solidFill>
                  <a:srgbClr val="231F2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3"/>
              </a:rPr>
              <a:t>は</a:t>
            </a:r>
            <a:r>
              <a:rPr lang="ja-JP" altLang="en-US" sz="1400" b="1" dirty="0" smtClean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3"/>
              </a:rPr>
              <a:t>現地スタッフが来日</a:t>
            </a:r>
            <a:r>
              <a:rPr lang="ja-JP" altLang="en-US" sz="1050" b="1" dirty="0" smtClean="0">
                <a:solidFill>
                  <a:srgbClr val="231F2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3"/>
              </a:rPr>
              <a:t>にてホテルや</a:t>
            </a:r>
            <a:endParaRPr lang="en-US" altLang="ja-JP" sz="1050" b="1" dirty="0" smtClean="0">
              <a:solidFill>
                <a:srgbClr val="231F20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ヒラギノ明朝 ProN W3"/>
            </a:endParaRPr>
          </a:p>
          <a:p>
            <a:pPr marL="547370" marR="127000" indent="-444500" algn="ctr">
              <a:lnSpc>
                <a:spcPts val="1630"/>
              </a:lnSpc>
              <a:spcBef>
                <a:spcPts val="195"/>
              </a:spcBef>
            </a:pPr>
            <a:r>
              <a:rPr lang="ja-JP" altLang="en-US" sz="1050" b="1" dirty="0" smtClean="0">
                <a:solidFill>
                  <a:srgbClr val="231F2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3"/>
              </a:rPr>
              <a:t>現地情報をご案内いたします。</a:t>
            </a:r>
            <a:endParaRPr lang="en-US" altLang="ja-JP" sz="1050" b="1" dirty="0">
              <a:solidFill>
                <a:srgbClr val="231F20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ヒラギノ明朝 ProN W3"/>
            </a:endParaRPr>
          </a:p>
          <a:p>
            <a:pPr marL="547370" marR="127000" indent="-444500" algn="l">
              <a:lnSpc>
                <a:spcPts val="1630"/>
              </a:lnSpc>
              <a:spcBef>
                <a:spcPts val="195"/>
              </a:spcBef>
            </a:pPr>
            <a:r>
              <a:rPr lang="ja-JP" altLang="en-US" sz="900" b="1" dirty="0" smtClean="0">
                <a:solidFill>
                  <a:srgbClr val="231F2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3"/>
              </a:rPr>
              <a:t>　　</a:t>
            </a:r>
            <a:endParaRPr lang="en-US" altLang="ja-JP" sz="900" b="1" dirty="0" smtClean="0">
              <a:solidFill>
                <a:srgbClr val="231F20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ヒラギノ明朝 ProN W3"/>
            </a:endParaRPr>
          </a:p>
          <a:p>
            <a:pPr marL="547370" marR="127000" indent="-444500" algn="l">
              <a:lnSpc>
                <a:spcPts val="1630"/>
              </a:lnSpc>
              <a:spcBef>
                <a:spcPts val="195"/>
              </a:spcBef>
            </a:pPr>
            <a:r>
              <a:rPr lang="ja-JP" altLang="en-US" sz="900" b="1" dirty="0">
                <a:solidFill>
                  <a:srgbClr val="231F2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3"/>
              </a:rPr>
              <a:t>　</a:t>
            </a:r>
            <a:r>
              <a:rPr lang="ja-JP" altLang="en-US" sz="900" b="1" dirty="0" smtClean="0">
                <a:solidFill>
                  <a:srgbClr val="231F2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3"/>
              </a:rPr>
              <a:t>　ご予約は右記</a:t>
            </a:r>
            <a:r>
              <a:rPr lang="en-US" altLang="ja-JP" sz="900" b="1" dirty="0" smtClean="0">
                <a:solidFill>
                  <a:srgbClr val="231F2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3"/>
              </a:rPr>
              <a:t>QR</a:t>
            </a:r>
            <a:r>
              <a:rPr lang="ja-JP" altLang="en-US" sz="900" b="1" dirty="0" smtClean="0">
                <a:solidFill>
                  <a:srgbClr val="231F2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3"/>
              </a:rPr>
              <a:t>コードから</a:t>
            </a:r>
            <a:endParaRPr lang="en-US" altLang="ja-JP" sz="900" b="1" dirty="0" smtClean="0">
              <a:solidFill>
                <a:srgbClr val="231F20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ヒラギノ明朝 ProN W3"/>
            </a:endParaRPr>
          </a:p>
          <a:p>
            <a:pPr marL="547370" marR="127000" indent="-444500" algn="l">
              <a:lnSpc>
                <a:spcPts val="1630"/>
              </a:lnSpc>
              <a:spcBef>
                <a:spcPts val="195"/>
              </a:spcBef>
            </a:pPr>
            <a:r>
              <a:rPr lang="ja-JP" altLang="en-US" sz="900" b="1" dirty="0" smtClean="0">
                <a:solidFill>
                  <a:srgbClr val="231F2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3"/>
              </a:rPr>
              <a:t>　　お願い</a:t>
            </a:r>
            <a:r>
              <a:rPr lang="ja-JP" altLang="en-US" sz="900" b="1" dirty="0">
                <a:solidFill>
                  <a:srgbClr val="231F2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3"/>
              </a:rPr>
              <a:t>します</a:t>
            </a:r>
            <a:endParaRPr lang="en-US" altLang="ja-JP" sz="900" b="1" dirty="0" smtClean="0">
              <a:solidFill>
                <a:srgbClr val="231F20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ヒラギノ明朝 ProN W3"/>
            </a:endParaRPr>
          </a:p>
        </p:txBody>
      </p:sp>
      <p:sp>
        <p:nvSpPr>
          <p:cNvPr id="56" name="object 32"/>
          <p:cNvSpPr txBox="1"/>
          <p:nvPr/>
        </p:nvSpPr>
        <p:spPr>
          <a:xfrm>
            <a:off x="4387850" y="6986673"/>
            <a:ext cx="3071020" cy="2538515"/>
          </a:xfrm>
          <a:prstGeom prst="rect">
            <a:avLst/>
          </a:prstGeom>
        </p:spPr>
        <p:txBody>
          <a:bodyPr vert="horz" wrap="square" lIns="0" tIns="24765" rIns="0" bIns="0" rtlCol="0">
            <a:spAutoFit/>
          </a:bodyPr>
          <a:lstStyle/>
          <a:p>
            <a:pPr marL="547370" marR="127000" indent="-444500" algn="ctr">
              <a:lnSpc>
                <a:spcPts val="1630"/>
              </a:lnSpc>
              <a:spcBef>
                <a:spcPts val="195"/>
              </a:spcBef>
            </a:pPr>
            <a:r>
              <a:rPr lang="en-US" altLang="ja-JP" sz="1600" b="1" u="sng" dirty="0" smtClean="0">
                <a:solidFill>
                  <a:srgbClr val="FF0066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6"/>
              </a:rPr>
              <a:t>2025</a:t>
            </a:r>
            <a:r>
              <a:rPr lang="ja-JP" altLang="en-US" sz="1600" b="1" u="sng" dirty="0" smtClean="0">
                <a:solidFill>
                  <a:srgbClr val="FF0066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6"/>
              </a:rPr>
              <a:t>年</a:t>
            </a:r>
            <a:r>
              <a:rPr lang="en-US" altLang="ja-JP" sz="1600" b="1" u="sng" dirty="0" smtClean="0">
                <a:solidFill>
                  <a:srgbClr val="FF0066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6"/>
              </a:rPr>
              <a:t>6</a:t>
            </a:r>
            <a:r>
              <a:rPr lang="ja-JP" altLang="en-US" sz="1600" b="1" u="sng" dirty="0" smtClean="0">
                <a:solidFill>
                  <a:srgbClr val="FF0066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6"/>
              </a:rPr>
              <a:t>月</a:t>
            </a:r>
            <a:r>
              <a:rPr lang="en-US" altLang="ja-JP" sz="1600" b="1" u="sng" dirty="0" smtClean="0">
                <a:solidFill>
                  <a:srgbClr val="FF0066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6"/>
              </a:rPr>
              <a:t>22</a:t>
            </a:r>
            <a:r>
              <a:rPr lang="ja-JP" altLang="en-US" sz="1600" b="1" u="sng" dirty="0" smtClean="0">
                <a:solidFill>
                  <a:srgbClr val="FF0066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6"/>
              </a:rPr>
              <a:t>日（日）</a:t>
            </a:r>
            <a:endParaRPr lang="en-US" altLang="ja-JP" sz="1600" b="1" u="sng" dirty="0" smtClean="0">
              <a:solidFill>
                <a:srgbClr val="FF0066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ヒラギノ明朝 ProN W6"/>
            </a:endParaRPr>
          </a:p>
          <a:p>
            <a:pPr marL="547370" marR="127000" indent="-444500" algn="ctr">
              <a:lnSpc>
                <a:spcPts val="1630"/>
              </a:lnSpc>
              <a:spcBef>
                <a:spcPts val="195"/>
              </a:spcBef>
            </a:pPr>
            <a:r>
              <a:rPr lang="en-US" altLang="ja-JP" sz="1600" b="1" dirty="0">
                <a:solidFill>
                  <a:srgbClr val="0070C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3"/>
              </a:rPr>
              <a:t>10</a:t>
            </a:r>
            <a:r>
              <a:rPr lang="ja-JP" altLang="en-US" sz="1600" b="1" dirty="0">
                <a:solidFill>
                  <a:srgbClr val="0070C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3"/>
              </a:rPr>
              <a:t>：</a:t>
            </a:r>
            <a:r>
              <a:rPr lang="en-US" altLang="ja-JP" sz="1600" b="1" dirty="0" smtClean="0">
                <a:solidFill>
                  <a:srgbClr val="0070C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3"/>
              </a:rPr>
              <a:t>30</a:t>
            </a:r>
            <a:r>
              <a:rPr lang="ja-JP" altLang="en-US" sz="1600" b="1" dirty="0" smtClean="0">
                <a:solidFill>
                  <a:srgbClr val="0070C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3"/>
              </a:rPr>
              <a:t>～</a:t>
            </a:r>
            <a:r>
              <a:rPr lang="en-US" altLang="ja-JP" sz="1600" b="1" dirty="0" smtClean="0">
                <a:solidFill>
                  <a:srgbClr val="0070C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3"/>
              </a:rPr>
              <a:t>11</a:t>
            </a:r>
            <a:r>
              <a:rPr lang="ja-JP" altLang="en-US" sz="1600" b="1" dirty="0" smtClean="0">
                <a:solidFill>
                  <a:srgbClr val="0070C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3"/>
              </a:rPr>
              <a:t>：</a:t>
            </a:r>
            <a:r>
              <a:rPr lang="en-US" altLang="ja-JP" sz="1600" b="1" dirty="0" smtClean="0">
                <a:solidFill>
                  <a:srgbClr val="0070C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3"/>
              </a:rPr>
              <a:t>30</a:t>
            </a:r>
          </a:p>
          <a:p>
            <a:pPr marL="547370" marR="127000" indent="-444500" algn="ctr">
              <a:lnSpc>
                <a:spcPts val="1630"/>
              </a:lnSpc>
              <a:spcBef>
                <a:spcPts val="195"/>
              </a:spcBef>
            </a:pPr>
            <a:r>
              <a:rPr lang="ja-JP" altLang="en-US" sz="1600" b="1" dirty="0" smtClean="0">
                <a:solidFill>
                  <a:srgbClr val="FF0066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3"/>
              </a:rPr>
              <a:t>ハレクラニ（現地中継）</a:t>
            </a:r>
            <a:endParaRPr lang="en-US" altLang="ja-JP" sz="1600" b="1" dirty="0" smtClean="0">
              <a:solidFill>
                <a:srgbClr val="FF0066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ヒラギノ明朝 ProN W3"/>
            </a:endParaRPr>
          </a:p>
          <a:p>
            <a:pPr marL="547370" marR="127000" indent="-444500" algn="ctr">
              <a:lnSpc>
                <a:spcPts val="1630"/>
              </a:lnSpc>
              <a:spcBef>
                <a:spcPts val="195"/>
              </a:spcBef>
            </a:pPr>
            <a:r>
              <a:rPr lang="ja-JP" altLang="en-US" sz="1050" b="1" dirty="0" smtClean="0">
                <a:solidFill>
                  <a:srgbClr val="231F2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3"/>
              </a:rPr>
              <a:t>天国にふさわしい館</a:t>
            </a:r>
            <a:endParaRPr lang="en-US" altLang="ja-JP" sz="1050" b="1" dirty="0" smtClean="0">
              <a:solidFill>
                <a:srgbClr val="231F20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ヒラギノ明朝 ProN W3"/>
            </a:endParaRPr>
          </a:p>
          <a:p>
            <a:pPr marL="547370" marR="127000" indent="-444500" algn="ctr">
              <a:lnSpc>
                <a:spcPts val="1630"/>
              </a:lnSpc>
              <a:spcBef>
                <a:spcPts val="195"/>
              </a:spcBef>
            </a:pPr>
            <a:r>
              <a:rPr lang="ja-JP" altLang="en-US" sz="1050" b="1" dirty="0" smtClean="0">
                <a:solidFill>
                  <a:srgbClr val="231F2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3"/>
              </a:rPr>
              <a:t>ハネムーン・大人旅に人気な</a:t>
            </a:r>
            <a:endParaRPr lang="en-US" altLang="ja-JP" sz="1050" b="1" dirty="0" smtClean="0">
              <a:solidFill>
                <a:srgbClr val="231F20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ヒラギノ明朝 ProN W3"/>
            </a:endParaRPr>
          </a:p>
          <a:p>
            <a:pPr marL="547370" marR="127000" indent="-444500" algn="ctr">
              <a:lnSpc>
                <a:spcPts val="1630"/>
              </a:lnSpc>
              <a:spcBef>
                <a:spcPts val="195"/>
              </a:spcBef>
            </a:pPr>
            <a:r>
              <a:rPr lang="ja-JP" altLang="en-US" sz="1050" b="1" dirty="0" smtClean="0">
                <a:solidFill>
                  <a:srgbClr val="231F2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3"/>
              </a:rPr>
              <a:t>ラグジュアリーホテル</a:t>
            </a:r>
            <a:endParaRPr lang="en-US" altLang="ja-JP" sz="1050" b="1" dirty="0">
              <a:solidFill>
                <a:srgbClr val="231F20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ヒラギノ明朝 ProN W3"/>
            </a:endParaRPr>
          </a:p>
          <a:p>
            <a:pPr marL="547370" marR="127000" indent="-444500" algn="ctr">
              <a:lnSpc>
                <a:spcPts val="1630"/>
              </a:lnSpc>
              <a:spcBef>
                <a:spcPts val="195"/>
              </a:spcBef>
            </a:pPr>
            <a:r>
              <a:rPr lang="ja-JP" altLang="en-US" sz="1050" b="1" dirty="0" smtClean="0">
                <a:solidFill>
                  <a:srgbClr val="231F2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3"/>
              </a:rPr>
              <a:t>　　当日は</a:t>
            </a:r>
            <a:r>
              <a:rPr lang="ja-JP" altLang="en-US" sz="1050" b="1" dirty="0" smtClean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3"/>
              </a:rPr>
              <a:t>現地ハワイと中継</a:t>
            </a:r>
            <a:r>
              <a:rPr lang="ja-JP" altLang="en-US" sz="1050" b="1" dirty="0" smtClean="0">
                <a:solidFill>
                  <a:srgbClr val="231F2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3"/>
              </a:rPr>
              <a:t>をつなぎ</a:t>
            </a:r>
            <a:endParaRPr lang="en-US" altLang="ja-JP" sz="1050" b="1" dirty="0" smtClean="0">
              <a:solidFill>
                <a:srgbClr val="231F20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ヒラギノ明朝 ProN W3"/>
            </a:endParaRPr>
          </a:p>
          <a:p>
            <a:pPr marL="547370" marR="127000" indent="-444500" algn="ctr">
              <a:lnSpc>
                <a:spcPts val="1630"/>
              </a:lnSpc>
              <a:spcBef>
                <a:spcPts val="195"/>
              </a:spcBef>
            </a:pPr>
            <a:r>
              <a:rPr lang="ja-JP" altLang="en-US" sz="1050" b="1" dirty="0" smtClean="0">
                <a:solidFill>
                  <a:srgbClr val="231F2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3"/>
              </a:rPr>
              <a:t>ホテル現地情報をご案内いたします。</a:t>
            </a:r>
            <a:endParaRPr lang="en-US" altLang="ja-JP" sz="1050" b="1" dirty="0" smtClean="0">
              <a:solidFill>
                <a:srgbClr val="231F20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ヒラギノ明朝 ProN W3"/>
            </a:endParaRPr>
          </a:p>
          <a:p>
            <a:pPr marL="547370" marR="127000" indent="-444500" algn="l">
              <a:lnSpc>
                <a:spcPts val="1630"/>
              </a:lnSpc>
              <a:spcBef>
                <a:spcPts val="195"/>
              </a:spcBef>
            </a:pPr>
            <a:r>
              <a:rPr lang="ja-JP" altLang="en-US" sz="900" b="1" dirty="0" smtClean="0">
                <a:solidFill>
                  <a:srgbClr val="231F2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3"/>
              </a:rPr>
              <a:t>　</a:t>
            </a:r>
            <a:endParaRPr lang="en-US" altLang="ja-JP" sz="900" b="1" dirty="0" smtClean="0">
              <a:solidFill>
                <a:srgbClr val="231F20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ヒラギノ明朝 ProN W3"/>
            </a:endParaRPr>
          </a:p>
          <a:p>
            <a:pPr marL="547370" marR="127000" indent="-444500" algn="l">
              <a:lnSpc>
                <a:spcPts val="1630"/>
              </a:lnSpc>
              <a:spcBef>
                <a:spcPts val="195"/>
              </a:spcBef>
            </a:pPr>
            <a:r>
              <a:rPr lang="ja-JP" altLang="en-US" sz="900" b="1" dirty="0">
                <a:solidFill>
                  <a:srgbClr val="231F2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3"/>
              </a:rPr>
              <a:t>　</a:t>
            </a:r>
            <a:r>
              <a:rPr lang="ja-JP" altLang="en-US" sz="900" b="1" dirty="0" smtClean="0">
                <a:solidFill>
                  <a:srgbClr val="231F2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3"/>
              </a:rPr>
              <a:t>ご予約は右記</a:t>
            </a:r>
            <a:r>
              <a:rPr lang="en-US" altLang="ja-JP" sz="900" b="1" dirty="0" smtClean="0">
                <a:solidFill>
                  <a:srgbClr val="231F2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3"/>
              </a:rPr>
              <a:t>QR</a:t>
            </a:r>
            <a:r>
              <a:rPr lang="ja-JP" altLang="en-US" sz="900" b="1" dirty="0" smtClean="0">
                <a:solidFill>
                  <a:srgbClr val="231F2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3"/>
              </a:rPr>
              <a:t>コードから</a:t>
            </a:r>
            <a:endParaRPr lang="en-US" altLang="ja-JP" sz="900" b="1" dirty="0" smtClean="0">
              <a:solidFill>
                <a:srgbClr val="231F20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ヒラギノ明朝 ProN W3"/>
            </a:endParaRPr>
          </a:p>
          <a:p>
            <a:pPr marL="547370" marR="127000" indent="-444500" algn="l">
              <a:lnSpc>
                <a:spcPts val="1630"/>
              </a:lnSpc>
              <a:spcBef>
                <a:spcPts val="195"/>
              </a:spcBef>
            </a:pPr>
            <a:r>
              <a:rPr lang="ja-JP" altLang="en-US" sz="900" b="1" dirty="0" smtClean="0">
                <a:solidFill>
                  <a:srgbClr val="231F2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3"/>
              </a:rPr>
              <a:t>　お願いします</a:t>
            </a:r>
            <a:endParaRPr lang="en-US" altLang="ja-JP" sz="900" b="1" dirty="0" smtClean="0">
              <a:solidFill>
                <a:srgbClr val="231F20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ヒラギノ明朝 ProN W3"/>
            </a:endParaRPr>
          </a:p>
        </p:txBody>
      </p:sp>
      <p:sp>
        <p:nvSpPr>
          <p:cNvPr id="57" name="object 16">
            <a:extLst>
              <a:ext uri="{FF2B5EF4-FFF2-40B4-BE49-F238E27FC236}">
                <a16:creationId xmlns:a16="http://schemas.microsoft.com/office/drawing/2014/main" id="{8F54F256-C442-696F-3B4E-2BABAEDCA096}"/>
              </a:ext>
            </a:extLst>
          </p:cNvPr>
          <p:cNvSpPr txBox="1">
            <a:spLocks/>
          </p:cNvSpPr>
          <p:nvPr/>
        </p:nvSpPr>
        <p:spPr>
          <a:xfrm>
            <a:off x="6651003" y="6309046"/>
            <a:ext cx="598830" cy="513849"/>
          </a:xfrm>
          <a:prstGeom prst="rect">
            <a:avLst/>
          </a:prstGeom>
          <a:solidFill>
            <a:srgbClr val="D1D3D4"/>
          </a:solidFill>
        </p:spPr>
        <p:txBody>
          <a:bodyPr vert="horz" wrap="none" lIns="0" tIns="0" rIns="0" bIns="0" numCol="1" rtlCol="0" anchor="ctr" anchorCtr="0">
            <a:noAutofit/>
          </a:bodyPr>
          <a:lstStyle/>
          <a:p>
            <a:pPr marL="71755" marR="60325" indent="182245" algn="l">
              <a:lnSpc>
                <a:spcPct val="100000"/>
              </a:lnSpc>
            </a:pPr>
            <a:endParaRPr lang="ja-JP" altLang="en-US" sz="800" dirty="0">
              <a:solidFill>
                <a:srgbClr val="231F20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ヒラギノ明朝 ProN W6"/>
            </a:endParaRPr>
          </a:p>
        </p:txBody>
      </p:sp>
      <p:sp>
        <p:nvSpPr>
          <p:cNvPr id="58" name="object 16">
            <a:extLst>
              <a:ext uri="{FF2B5EF4-FFF2-40B4-BE49-F238E27FC236}">
                <a16:creationId xmlns:a16="http://schemas.microsoft.com/office/drawing/2014/main" id="{8F54F256-C442-696F-3B4E-2BABAEDCA096}"/>
              </a:ext>
            </a:extLst>
          </p:cNvPr>
          <p:cNvSpPr txBox="1">
            <a:spLocks/>
          </p:cNvSpPr>
          <p:nvPr/>
        </p:nvSpPr>
        <p:spPr>
          <a:xfrm>
            <a:off x="6660430" y="9037431"/>
            <a:ext cx="598830" cy="513849"/>
          </a:xfrm>
          <a:prstGeom prst="rect">
            <a:avLst/>
          </a:prstGeom>
          <a:solidFill>
            <a:srgbClr val="D1D3D4"/>
          </a:solidFill>
        </p:spPr>
        <p:txBody>
          <a:bodyPr vert="horz" wrap="none" lIns="0" tIns="0" rIns="0" bIns="0" numCol="1" rtlCol="0" anchor="ctr" anchorCtr="0">
            <a:noAutofit/>
          </a:bodyPr>
          <a:lstStyle/>
          <a:p>
            <a:pPr marL="71755" marR="60325" indent="182245" algn="l">
              <a:lnSpc>
                <a:spcPct val="100000"/>
              </a:lnSpc>
            </a:pPr>
            <a:endParaRPr lang="ja-JP" altLang="en-US" sz="800" dirty="0">
              <a:solidFill>
                <a:srgbClr val="231F20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ヒラギノ明朝 ProN W6"/>
            </a:endParaRPr>
          </a:p>
        </p:txBody>
      </p:sp>
      <p:pic>
        <p:nvPicPr>
          <p:cNvPr id="59" name="図 58" descr="C:\Users\U3334N0010\Downloads\AdobeStock_142765018.jpeg"/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8666" y="1674333"/>
            <a:ext cx="1721293" cy="1046512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object 11"/>
          <p:cNvSpPr txBox="1">
            <a:spLocks noGrp="1"/>
          </p:cNvSpPr>
          <p:nvPr>
            <p:ph type="title"/>
          </p:nvPr>
        </p:nvSpPr>
        <p:spPr>
          <a:xfrm>
            <a:off x="222885" y="396375"/>
            <a:ext cx="6679565" cy="2405787"/>
          </a:xfrm>
          <a:prstGeom prst="rect">
            <a:avLst/>
          </a:prstGeom>
        </p:spPr>
        <p:txBody>
          <a:bodyPr vert="horz" wrap="square" lIns="0" tIns="4318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400"/>
              </a:spcBef>
            </a:pPr>
            <a:r>
              <a:rPr lang="en-US" altLang="ja-JP" sz="4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JTB</a:t>
            </a:r>
            <a:r>
              <a:rPr lang="ja-JP" altLang="en-US" sz="4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でやっぱりハワイ</a:t>
            </a:r>
            <a:r>
              <a:rPr lang="en-US" altLang="ja-JP" sz="4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/>
            </a:r>
            <a:br>
              <a:rPr lang="en-US" altLang="ja-JP" sz="4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lang="en-US" altLang="ja-JP" sz="10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/>
            </a:r>
            <a:br>
              <a:rPr lang="en-US" altLang="ja-JP" sz="10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lang="en-US" altLang="ja-JP" sz="3200" dirty="0" smtClean="0">
                <a:solidFill>
                  <a:srgbClr val="FFFF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5</a:t>
            </a:r>
            <a:r>
              <a:rPr lang="ja-JP" altLang="en-US" sz="3200" dirty="0" smtClean="0">
                <a:solidFill>
                  <a:srgbClr val="FFFF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月</a:t>
            </a:r>
            <a:r>
              <a:rPr lang="en-US" altLang="ja-JP" sz="3200" dirty="0" smtClean="0">
                <a:solidFill>
                  <a:srgbClr val="FFFF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24</a:t>
            </a:r>
            <a:r>
              <a:rPr lang="ja-JP" altLang="en-US" sz="3200" dirty="0" smtClean="0">
                <a:solidFill>
                  <a:srgbClr val="FFFF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日～</a:t>
            </a:r>
            <a:r>
              <a:rPr lang="en-US" altLang="ja-JP" sz="3200" dirty="0" smtClean="0">
                <a:solidFill>
                  <a:srgbClr val="FFFF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7</a:t>
            </a:r>
            <a:r>
              <a:rPr lang="ja-JP" altLang="en-US" sz="3200" dirty="0" smtClean="0">
                <a:solidFill>
                  <a:srgbClr val="FFFF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月</a:t>
            </a:r>
            <a:r>
              <a:rPr lang="en-US" altLang="ja-JP" sz="3200" dirty="0">
                <a:solidFill>
                  <a:srgbClr val="FFFF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31</a:t>
            </a:r>
            <a:r>
              <a:rPr lang="ja-JP" altLang="en-US" sz="3200" dirty="0" smtClean="0">
                <a:solidFill>
                  <a:srgbClr val="FFFF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日</a:t>
            </a:r>
            <a:r>
              <a:rPr lang="ja-JP" altLang="en-US" sz="3200" dirty="0" smtClean="0">
                <a:solidFill>
                  <a:srgbClr val="FFFF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期間限定</a:t>
            </a:r>
            <a:r>
              <a:rPr lang="en-US" altLang="ja-JP" sz="1000" dirty="0">
                <a:solidFill>
                  <a:srgbClr val="FFFF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/>
            </a:r>
            <a:br>
              <a:rPr lang="en-US" altLang="ja-JP" sz="1000" dirty="0">
                <a:solidFill>
                  <a:srgbClr val="FFFF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lang="en-US" altLang="ja-JP" sz="1000" dirty="0" smtClean="0">
                <a:solidFill>
                  <a:srgbClr val="FFFF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/>
            </a:r>
            <a:br>
              <a:rPr lang="en-US" altLang="ja-JP" sz="1000" dirty="0" smtClean="0">
                <a:solidFill>
                  <a:srgbClr val="FFFF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lang="ja-JP" altLang="en-US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上記期間中新規のご予約</a:t>
            </a:r>
            <a:r>
              <a:rPr lang="en-US" altLang="ja-JP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LOOK JTB MYSTILE</a:t>
            </a:r>
            <a:br>
              <a:rPr lang="en-US" altLang="ja-JP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lang="ja-JP" altLang="en-US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のお客様にお得な成約キャンペーンをご用意致しました</a:t>
            </a:r>
            <a:endParaRPr sz="4800" dirty="0">
              <a:latin typeface="BIZ UDPゴシック" panose="020B0400000000000000" pitchFamily="50" charset="-128"/>
              <a:ea typeface="BIZ UDPゴシック" panose="020B0400000000000000" pitchFamily="50" charset="-128"/>
              <a:cs typeface="ヒラギノ明朝 ProN W3"/>
            </a:endParaRPr>
          </a:p>
        </p:txBody>
      </p:sp>
      <p:pic>
        <p:nvPicPr>
          <p:cNvPr id="50" name="object 34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131302" y="3023134"/>
            <a:ext cx="7228347" cy="413716"/>
          </a:xfrm>
          <a:prstGeom prst="rect">
            <a:avLst/>
          </a:prstGeom>
        </p:spPr>
      </p:pic>
      <p:sp>
        <p:nvSpPr>
          <p:cNvPr id="19" name="正方形/長方形 18"/>
          <p:cNvSpPr/>
          <p:nvPr/>
        </p:nvSpPr>
        <p:spPr>
          <a:xfrm>
            <a:off x="-72236" y="2904872"/>
            <a:ext cx="7706166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3200" b="0" cap="none" spc="0" dirty="0" smtClean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成約特典　</a:t>
            </a:r>
            <a:r>
              <a:rPr lang="ja-JP" altLang="en-US" sz="1600" b="1" cap="none" spc="0" dirty="0" smtClean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対象ご旅行期間２０２５年</a:t>
            </a:r>
            <a:r>
              <a:rPr lang="en-US" altLang="ja-JP" sz="1600" b="1" cap="none" spc="0" dirty="0" smtClean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7</a:t>
            </a:r>
            <a:r>
              <a:rPr lang="ja-JP" altLang="en-US" sz="1600" b="1" cap="none" spc="0" dirty="0" smtClean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月</a:t>
            </a:r>
            <a:r>
              <a:rPr lang="en-US" altLang="ja-JP" sz="1600" b="1" cap="none" spc="0" dirty="0" smtClean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</a:t>
            </a:r>
            <a:r>
              <a:rPr lang="ja-JP" altLang="en-US" sz="1600" b="1" cap="none" spc="0" dirty="0" smtClean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日（火）～９月</a:t>
            </a:r>
            <a:r>
              <a:rPr lang="en-US" altLang="ja-JP" sz="1600" b="1" cap="none" spc="0" dirty="0" smtClean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30</a:t>
            </a:r>
            <a:r>
              <a:rPr lang="ja-JP" altLang="en-US" sz="1600" b="1" cap="none" spc="0" dirty="0" smtClean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日（火）</a:t>
            </a:r>
            <a:endParaRPr lang="ja-JP" altLang="en-US" sz="1600" b="1" cap="none" spc="0" dirty="0">
              <a:ln w="0"/>
              <a:solidFill>
                <a:srgbClr val="FFFF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1450" y="6145203"/>
            <a:ext cx="737615" cy="737615"/>
          </a:xfrm>
          <a:prstGeom prst="rect">
            <a:avLst/>
          </a:prstGeom>
        </p:spPr>
      </p:pic>
      <p:pic>
        <p:nvPicPr>
          <p:cNvPr id="10" name="図 9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3748" y="8867610"/>
            <a:ext cx="789702" cy="789702"/>
          </a:xfrm>
          <a:prstGeom prst="rect">
            <a:avLst/>
          </a:prstGeom>
        </p:spPr>
      </p:pic>
      <p:sp>
        <p:nvSpPr>
          <p:cNvPr id="43" name="テキスト ボックス 42"/>
          <p:cNvSpPr txBox="1"/>
          <p:nvPr/>
        </p:nvSpPr>
        <p:spPr>
          <a:xfrm rot="1527497">
            <a:off x="5208514" y="5191125"/>
            <a:ext cx="1164099" cy="400110"/>
          </a:xfrm>
          <a:prstGeom prst="rect">
            <a:avLst/>
          </a:prstGeom>
          <a:solidFill>
            <a:srgbClr val="FFFF99"/>
          </a:solidFill>
          <a:ln w="57150" cmpd="dbl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/>
              <a:t>   終了</a:t>
            </a:r>
            <a:endParaRPr kumimoji="1" lang="ja-JP" altLang="en-US" sz="2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734</TotalTime>
  <Words>182</Words>
  <Application>Microsoft Office PowerPoint</Application>
  <PresentationFormat>ユーザー設定</PresentationFormat>
  <Paragraphs>49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BIZ UDPゴシック</vt:lpstr>
      <vt:lpstr>ＭＳ Ｐゴシック</vt:lpstr>
      <vt:lpstr>ヒラギノ明朝 ProN W3</vt:lpstr>
      <vt:lpstr>ヒラギノ明朝 ProN W6</vt:lpstr>
      <vt:lpstr>Calibri</vt:lpstr>
      <vt:lpstr>Office Theme</vt:lpstr>
      <vt:lpstr>JTBでやっぱりハワイ  5月24日～7月31日期間限定  上記期間中新規のご予約LOOK JTB MYSTILE のお客様にお得な成約キャンペーンをご用意致しました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_販促技チラシ（ブルー_0130</dc:title>
  <dc:creator>U3334N0014</dc:creator>
  <cp:lastModifiedBy>吉祥寺 店長(JTB)</cp:lastModifiedBy>
  <cp:revision>47</cp:revision>
  <cp:lastPrinted>2025-06-08T04:42:20Z</cp:lastPrinted>
  <dcterms:created xsi:type="dcterms:W3CDTF">2024-02-23T04:40:57Z</dcterms:created>
  <dcterms:modified xsi:type="dcterms:W3CDTF">2025-06-08T05:23:34Z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2024-02-07T00:00:00Z</vt:filetime>
  </property>
  <property fmtid="{D5CDD505-2E9C-101B-9397-08002B2CF9AE}" pid="3" name="Creator">
    <vt:lpwstr>Adobe Illustrator 26.5 (Macintosh)</vt:lpwstr>
  </property>
  <property fmtid="{D5CDD505-2E9C-101B-9397-08002B2CF9AE}" pid="4" name="GTS_PDFXVersion">
    <vt:lpwstr>PDF/X-4</vt:lpwstr>
  </property>
  <property fmtid="{D5CDD505-2E9C-101B-9397-08002B2CF9AE}" pid="5" name="LastSaved">
    <vt:filetime>2024-02-23T00:00:00Z</vt:filetime>
  </property>
  <property fmtid="{D5CDD505-2E9C-101B-9397-08002B2CF9AE}" pid="6" name="Producer">
    <vt:lpwstr>Adobe PDF library 16.07</vt:lpwstr>
  </property>
</Properties>
</file>