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9866313" cy="6735763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035" userDrawn="1">
          <p15:clr>
            <a:srgbClr val="A4A3A4"/>
          </p15:clr>
        </p15:guide>
        <p15:guide id="2" pos="30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90" d="100"/>
          <a:sy n="90" d="100"/>
        </p:scale>
        <p:origin x="156" y="66"/>
      </p:cViewPr>
      <p:guideLst>
        <p:guide orient="horz" pos="2035"/>
        <p:guide pos="305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275500" cy="338204"/>
          </a:xfrm>
          <a:prstGeom prst="rect">
            <a:avLst/>
          </a:prstGeom>
        </p:spPr>
        <p:txBody>
          <a:bodyPr vert="horz" lIns="83170" tIns="41584" rIns="83170" bIns="4158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9350" y="1"/>
            <a:ext cx="4274035" cy="338204"/>
          </a:xfrm>
          <a:prstGeom prst="rect">
            <a:avLst/>
          </a:prstGeom>
        </p:spPr>
        <p:txBody>
          <a:bodyPr vert="horz" lIns="83170" tIns="41584" rIns="83170" bIns="41584" rtlCol="0"/>
          <a:lstStyle>
            <a:lvl1pPr algn="r">
              <a:defRPr sz="1100"/>
            </a:lvl1pPr>
          </a:lstStyle>
          <a:p>
            <a:fld id="{B5ACB5E7-22C4-4104-A6FB-328303C3BF8E}" type="datetimeFigureOut">
              <a:rPr kumimoji="1" lang="ja-JP" altLang="en-US" smtClean="0"/>
              <a:t>2024/12/9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324225" y="841375"/>
            <a:ext cx="3217863" cy="2274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170" tIns="41584" rIns="83170" bIns="415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7217" y="3241942"/>
            <a:ext cx="7891879" cy="2651852"/>
          </a:xfrm>
          <a:prstGeom prst="rect">
            <a:avLst/>
          </a:prstGeom>
        </p:spPr>
        <p:txBody>
          <a:bodyPr vert="horz" lIns="83170" tIns="41584" rIns="83170" bIns="415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6397561"/>
            <a:ext cx="4275500" cy="338203"/>
          </a:xfrm>
          <a:prstGeom prst="rect">
            <a:avLst/>
          </a:prstGeom>
        </p:spPr>
        <p:txBody>
          <a:bodyPr vert="horz" lIns="83170" tIns="41584" rIns="83170" bIns="4158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9350" y="6397561"/>
            <a:ext cx="4274035" cy="338203"/>
          </a:xfrm>
          <a:prstGeom prst="rect">
            <a:avLst/>
          </a:prstGeom>
        </p:spPr>
        <p:txBody>
          <a:bodyPr vert="horz" lIns="83170" tIns="41584" rIns="83170" bIns="41584" rtlCol="0" anchor="b"/>
          <a:lstStyle>
            <a:lvl1pPr algn="r">
              <a:defRPr sz="1100"/>
            </a:lvl1pPr>
          </a:lstStyle>
          <a:p>
            <a:fld id="{75589062-5889-43EE-A110-E7686358B7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490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9062-5889-43EE-A110-E7686358B7A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49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678" y="2342515"/>
            <a:ext cx="9097027" cy="1306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491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5358" y="4231640"/>
            <a:ext cx="749167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554" y="730538"/>
            <a:ext cx="9452426" cy="1306640"/>
          </a:xfrm>
        </p:spPr>
        <p:txBody>
          <a:bodyPr lIns="0" tIns="0" rIns="0" bIns="0"/>
          <a:lstStyle>
            <a:lvl1pPr>
              <a:defRPr sz="8491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554" y="730538"/>
            <a:ext cx="9452426" cy="1306640"/>
          </a:xfrm>
        </p:spPr>
        <p:txBody>
          <a:bodyPr lIns="0" tIns="0" rIns="0" bIns="0"/>
          <a:lstStyle>
            <a:lvl1pPr>
              <a:defRPr sz="8491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119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1728" y="1737995"/>
            <a:ext cx="46555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554" y="730538"/>
            <a:ext cx="9452426" cy="1306640"/>
          </a:xfrm>
        </p:spPr>
        <p:txBody>
          <a:bodyPr lIns="0" tIns="0" rIns="0" bIns="0"/>
          <a:lstStyle>
            <a:lvl1pPr>
              <a:defRPr sz="8491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334420"/>
            <a:ext cx="10698342" cy="122109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"/>
            <a:ext cx="10698342" cy="250463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9"/>
            <a:ext cx="10698342" cy="2504657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0698342" cy="633441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1" y="2504665"/>
            <a:ext cx="10698790" cy="3828956"/>
          </a:xfrm>
          <a:custGeom>
            <a:avLst/>
            <a:gdLst/>
            <a:ahLst/>
            <a:cxnLst/>
            <a:rect l="l" t="t" r="r" b="b"/>
            <a:pathLst>
              <a:path w="7560309" h="5418455">
                <a:moveTo>
                  <a:pt x="0" y="0"/>
                </a:moveTo>
                <a:lnTo>
                  <a:pt x="7560005" y="0"/>
                </a:lnTo>
                <a:lnTo>
                  <a:pt x="7560005" y="5417997"/>
                </a:lnTo>
                <a:lnTo>
                  <a:pt x="0" y="5417997"/>
                </a:lnTo>
                <a:lnTo>
                  <a:pt x="0" y="0"/>
                </a:lnTo>
                <a:close/>
              </a:path>
            </a:pathLst>
          </a:custGeom>
          <a:solidFill>
            <a:srgbClr val="FAA633">
              <a:alpha val="5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3554" y="730538"/>
            <a:ext cx="9452426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bg1"/>
                </a:solidFill>
                <a:latin typeface="ヒラギノ明朝 ProN W6"/>
                <a:cs typeface="ヒラギノ明朝 ProN W6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120" y="1737995"/>
            <a:ext cx="963214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8811" y="7027545"/>
            <a:ext cx="34247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51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12/9/2024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705719" y="7027545"/>
            <a:ext cx="24615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646984">
        <a:defRPr>
          <a:latin typeface="+mn-lt"/>
          <a:ea typeface="+mn-ea"/>
          <a:cs typeface="+mn-cs"/>
        </a:defRPr>
      </a:lvl2pPr>
      <a:lvl3pPr marL="1293967">
        <a:defRPr>
          <a:latin typeface="+mn-lt"/>
          <a:ea typeface="+mn-ea"/>
          <a:cs typeface="+mn-cs"/>
        </a:defRPr>
      </a:lvl3pPr>
      <a:lvl4pPr marL="1940951">
        <a:defRPr>
          <a:latin typeface="+mn-lt"/>
          <a:ea typeface="+mn-ea"/>
          <a:cs typeface="+mn-cs"/>
        </a:defRPr>
      </a:lvl4pPr>
      <a:lvl5pPr marL="2587935">
        <a:defRPr>
          <a:latin typeface="+mn-lt"/>
          <a:ea typeface="+mn-ea"/>
          <a:cs typeface="+mn-cs"/>
        </a:defRPr>
      </a:lvl5pPr>
      <a:lvl6pPr marL="3234919">
        <a:defRPr>
          <a:latin typeface="+mn-lt"/>
          <a:ea typeface="+mn-ea"/>
          <a:cs typeface="+mn-cs"/>
        </a:defRPr>
      </a:lvl6pPr>
      <a:lvl7pPr marL="3881902">
        <a:defRPr>
          <a:latin typeface="+mn-lt"/>
          <a:ea typeface="+mn-ea"/>
          <a:cs typeface="+mn-cs"/>
        </a:defRPr>
      </a:lvl7pPr>
      <a:lvl8pPr marL="4528886">
        <a:defRPr>
          <a:latin typeface="+mn-lt"/>
          <a:ea typeface="+mn-ea"/>
          <a:cs typeface="+mn-cs"/>
        </a:defRPr>
      </a:lvl8pPr>
      <a:lvl9pPr marL="517587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646984">
        <a:defRPr>
          <a:latin typeface="+mn-lt"/>
          <a:ea typeface="+mn-ea"/>
          <a:cs typeface="+mn-cs"/>
        </a:defRPr>
      </a:lvl2pPr>
      <a:lvl3pPr marL="1293967">
        <a:defRPr>
          <a:latin typeface="+mn-lt"/>
          <a:ea typeface="+mn-ea"/>
          <a:cs typeface="+mn-cs"/>
        </a:defRPr>
      </a:lvl3pPr>
      <a:lvl4pPr marL="1940951">
        <a:defRPr>
          <a:latin typeface="+mn-lt"/>
          <a:ea typeface="+mn-ea"/>
          <a:cs typeface="+mn-cs"/>
        </a:defRPr>
      </a:lvl4pPr>
      <a:lvl5pPr marL="2587935">
        <a:defRPr>
          <a:latin typeface="+mn-lt"/>
          <a:ea typeface="+mn-ea"/>
          <a:cs typeface="+mn-cs"/>
        </a:defRPr>
      </a:lvl5pPr>
      <a:lvl6pPr marL="3234919">
        <a:defRPr>
          <a:latin typeface="+mn-lt"/>
          <a:ea typeface="+mn-ea"/>
          <a:cs typeface="+mn-cs"/>
        </a:defRPr>
      </a:lvl6pPr>
      <a:lvl7pPr marL="3881902">
        <a:defRPr>
          <a:latin typeface="+mn-lt"/>
          <a:ea typeface="+mn-ea"/>
          <a:cs typeface="+mn-cs"/>
        </a:defRPr>
      </a:lvl7pPr>
      <a:lvl8pPr marL="4528886">
        <a:defRPr>
          <a:latin typeface="+mn-lt"/>
          <a:ea typeface="+mn-ea"/>
          <a:cs typeface="+mn-cs"/>
        </a:defRPr>
      </a:lvl8pPr>
      <a:lvl9pPr marL="517587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海に浮いている船&#10;&#10;自動的に生成された説明">
            <a:extLst>
              <a:ext uri="{FF2B5EF4-FFF2-40B4-BE49-F238E27FC236}">
                <a16:creationId xmlns:a16="http://schemas.microsoft.com/office/drawing/2014/main" id="{50CE67F1-393E-E247-A048-01D0D8B2D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32" y="0"/>
            <a:ext cx="8240204" cy="6369049"/>
          </a:xfrm>
          <a:prstGeom prst="rect">
            <a:avLst/>
          </a:prstGeom>
          <a:noFill/>
        </p:spPr>
      </p:pic>
      <p:pic>
        <p:nvPicPr>
          <p:cNvPr id="14" name="図 13" descr="港の景色&#10;&#10;低い精度で自動的に生成された説明">
            <a:extLst>
              <a:ext uri="{FF2B5EF4-FFF2-40B4-BE49-F238E27FC236}">
                <a16:creationId xmlns:a16="http://schemas.microsoft.com/office/drawing/2014/main" id="{ED1D70A9-1E78-1DA7-FA76-312F98105F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25" y="0"/>
            <a:ext cx="3933674" cy="2101850"/>
          </a:xfrm>
          <a:prstGeom prst="rect">
            <a:avLst/>
          </a:prstGeom>
        </p:spPr>
      </p:pic>
      <p:pic>
        <p:nvPicPr>
          <p:cNvPr id="19" name="図 18" descr="川と山の景色&#10;&#10;中程度の精度で自動的に生成された説明">
            <a:extLst>
              <a:ext uri="{FF2B5EF4-FFF2-40B4-BE49-F238E27FC236}">
                <a16:creationId xmlns:a16="http://schemas.microsoft.com/office/drawing/2014/main" id="{59345009-B0AE-B9FA-B4DA-FB290AE6D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26" y="4934050"/>
            <a:ext cx="3933674" cy="2622449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9C71768-FD7C-C69F-F856-A8F0F3580377}"/>
              </a:ext>
            </a:extLst>
          </p:cNvPr>
          <p:cNvSpPr/>
          <p:nvPr/>
        </p:nvSpPr>
        <p:spPr>
          <a:xfrm>
            <a:off x="6780293" y="2085471"/>
            <a:ext cx="3898899" cy="2837622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DDC5564D-EA20-3F6A-0AA1-1929A47A80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692" y="2622450"/>
            <a:ext cx="2641739" cy="1654947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259515C-49F1-EB36-860C-8B976308D59B}"/>
              </a:ext>
            </a:extLst>
          </p:cNvPr>
          <p:cNvSpPr/>
          <p:nvPr/>
        </p:nvSpPr>
        <p:spPr>
          <a:xfrm>
            <a:off x="24224" y="5900436"/>
            <a:ext cx="6716868" cy="164464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object 13">
            <a:extLst>
              <a:ext uri="{FF2B5EF4-FFF2-40B4-BE49-F238E27FC236}">
                <a16:creationId xmlns:a16="http://schemas.microsoft.com/office/drawing/2014/main" id="{8B496DB6-3EC5-3EEE-9BBE-3125CC38A519}"/>
              </a:ext>
            </a:extLst>
          </p:cNvPr>
          <p:cNvSpPr txBox="1"/>
          <p:nvPr/>
        </p:nvSpPr>
        <p:spPr>
          <a:xfrm>
            <a:off x="200511" y="0"/>
            <a:ext cx="6302129" cy="595546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en-US" altLang="ja-JP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JTB</a:t>
            </a:r>
            <a:r>
              <a:rPr lang="ja-JP" alt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初のダイヤモンド・プリンセス全船貸切</a:t>
            </a:r>
            <a:endParaRPr lang="en-US" altLang="ja-JP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FD65FBE8-840D-4EA0-0E92-63480939A9F7}"/>
              </a:ext>
            </a:extLst>
          </p:cNvPr>
          <p:cNvSpPr txBox="1"/>
          <p:nvPr/>
        </p:nvSpPr>
        <p:spPr>
          <a:xfrm>
            <a:off x="180884" y="595546"/>
            <a:ext cx="6527826" cy="610358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ja-JP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～彩りの九州と韓国クルーズ８日間～</a:t>
            </a:r>
            <a:endParaRPr lang="en-US" altLang="ja-JP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DF919203-BE89-4CE4-33BE-7E09DD779C57}"/>
              </a:ext>
            </a:extLst>
          </p:cNvPr>
          <p:cNvSpPr txBox="1"/>
          <p:nvPr/>
        </p:nvSpPr>
        <p:spPr>
          <a:xfrm>
            <a:off x="8084" y="1118628"/>
            <a:ext cx="6895548" cy="591891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2025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年</a:t>
            </a: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10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月</a:t>
            </a: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18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日</a:t>
            </a: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(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土</a:t>
            </a: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)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～</a:t>
            </a: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2025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年</a:t>
            </a: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10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月</a:t>
            </a:r>
            <a:r>
              <a:rPr lang="en-US" altLang="ja-JP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25</a:t>
            </a:r>
            <a:r>
              <a:rPr lang="ja-JP" altLang="en-US" sz="2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日（土）</a:t>
            </a:r>
            <a:endParaRPr lang="en-US" altLang="ja-JP" sz="2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805DEEB-8211-2055-EC34-E5470A51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80420" y="4495730"/>
            <a:ext cx="591891" cy="59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13">
            <a:extLst>
              <a:ext uri="{FF2B5EF4-FFF2-40B4-BE49-F238E27FC236}">
                <a16:creationId xmlns:a16="http://schemas.microsoft.com/office/drawing/2014/main" id="{8FD8DB58-3684-A594-DF37-11E83A3BA2C6}"/>
              </a:ext>
            </a:extLst>
          </p:cNvPr>
          <p:cNvSpPr txBox="1"/>
          <p:nvPr/>
        </p:nvSpPr>
        <p:spPr>
          <a:xfrm>
            <a:off x="4012541" y="3802703"/>
            <a:ext cx="2764571" cy="577015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デジタルパンフレットはこちら▼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7C352305-2DEB-CAEF-6FFF-62184FA33435}"/>
              </a:ext>
            </a:extLst>
          </p:cNvPr>
          <p:cNvSpPr txBox="1"/>
          <p:nvPr/>
        </p:nvSpPr>
        <p:spPr>
          <a:xfrm>
            <a:off x="1338450" y="5844441"/>
            <a:ext cx="4748011" cy="595546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en-US" altLang="ja-JP" sz="2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【</a:t>
            </a:r>
            <a:r>
              <a:rPr lang="ja-JP" altLang="en-US" sz="2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クルーズ旅行のお問合せ</a:t>
            </a:r>
            <a:r>
              <a:rPr lang="en-US" altLang="ja-JP" sz="2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】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97366E8-BC60-CE79-2B82-10781C9224CF}"/>
              </a:ext>
            </a:extLst>
          </p:cNvPr>
          <p:cNvSpPr txBox="1"/>
          <p:nvPr/>
        </p:nvSpPr>
        <p:spPr>
          <a:xfrm>
            <a:off x="-146592" y="6678428"/>
            <a:ext cx="1896455" cy="730711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ja-JP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ヒラギノ明朝 ProN W6"/>
              </a:rPr>
              <a:t>府中ﾙ･ｼｰﾆｭ店</a:t>
            </a:r>
            <a:endParaRPr lang="en-US" altLang="ja-JP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  <a:cs typeface="ヒラギノ明朝 ProN W6"/>
            </a:endParaRPr>
          </a:p>
        </p:txBody>
      </p:sp>
      <p:sp>
        <p:nvSpPr>
          <p:cNvPr id="11" name="object 13">
            <a:extLst>
              <a:ext uri="{FF2B5EF4-FFF2-40B4-BE49-F238E27FC236}">
                <a16:creationId xmlns:a16="http://schemas.microsoft.com/office/drawing/2014/main" id="{279499FB-E112-4E21-AAE2-5787DCB6F778}"/>
              </a:ext>
            </a:extLst>
          </p:cNvPr>
          <p:cNvSpPr txBox="1"/>
          <p:nvPr/>
        </p:nvSpPr>
        <p:spPr>
          <a:xfrm>
            <a:off x="1492925" y="6629481"/>
            <a:ext cx="2147919" cy="7307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en-US" altLang="ja-JP" sz="4001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4</a:t>
            </a:r>
            <a:r>
              <a:rPr lang="ja-JP" altLang="en-US" sz="4001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階</a:t>
            </a:r>
            <a:r>
              <a:rPr lang="en-US" altLang="ja-JP" sz="4001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ヒラギノ明朝 ProN W6"/>
              </a:rPr>
              <a:t>JTB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FE510631-DE25-A6D4-E526-421DF91DAA60}"/>
              </a:ext>
            </a:extLst>
          </p:cNvPr>
          <p:cNvSpPr txBox="1"/>
          <p:nvPr/>
        </p:nvSpPr>
        <p:spPr>
          <a:xfrm>
            <a:off x="3352730" y="6542802"/>
            <a:ext cx="3605363" cy="730711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ja-JP" altLang="en-US" sz="240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ヒラギノ明朝 ProN W6"/>
              </a:rPr>
              <a:t>電話：</a:t>
            </a:r>
            <a:r>
              <a:rPr lang="en-US" altLang="ja-JP" sz="2401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ゴシック" panose="020B0400000000000000" pitchFamily="49" charset="-128"/>
                <a:ea typeface="BIZ UDゴシック" panose="020B0400000000000000" pitchFamily="49" charset="-128"/>
                <a:cs typeface="ヒラギノ明朝 ProN W6"/>
              </a:rPr>
              <a:t>042-340-3261</a:t>
            </a:r>
            <a:endParaRPr lang="en-US" altLang="ja-JP" sz="2401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ゴシック" panose="020B0400000000000000" pitchFamily="49" charset="-128"/>
              <a:ea typeface="BIZ UDゴシック" panose="020B0400000000000000" pitchFamily="49" charset="-128"/>
              <a:cs typeface="ヒラギノ明朝 ProN W6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C391A6A-B2A3-8A61-250A-598A144D26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6700" y="2190130"/>
            <a:ext cx="1267441" cy="1813492"/>
          </a:xfrm>
          <a:prstGeom prst="rect">
            <a:avLst/>
          </a:prstGeom>
        </p:spPr>
      </p:pic>
      <p:sp>
        <p:nvSpPr>
          <p:cNvPr id="18" name="object 13">
            <a:extLst>
              <a:ext uri="{FF2B5EF4-FFF2-40B4-BE49-F238E27FC236}">
                <a16:creationId xmlns:a16="http://schemas.microsoft.com/office/drawing/2014/main" id="{9D1FC300-FD8E-D952-AD01-55E490F01C6F}"/>
              </a:ext>
            </a:extLst>
          </p:cNvPr>
          <p:cNvSpPr txBox="1"/>
          <p:nvPr/>
        </p:nvSpPr>
        <p:spPr>
          <a:xfrm>
            <a:off x="4183203" y="1516759"/>
            <a:ext cx="2611294" cy="577015"/>
          </a:xfrm>
          <a:prstGeom prst="rect">
            <a:avLst/>
          </a:prstGeom>
        </p:spPr>
        <p:txBody>
          <a:bodyPr vert="horz" wrap="square" lIns="0" tIns="12444" rIns="0" bIns="0" rtlCol="0">
            <a:spAutoFit/>
          </a:bodyPr>
          <a:lstStyle/>
          <a:p>
            <a:pPr marL="12442" algn="ctr">
              <a:lnSpc>
                <a:spcPts val="5613"/>
              </a:lnSpc>
              <a:spcBef>
                <a:spcPts val="99"/>
              </a:spcBef>
            </a:pPr>
            <a:r>
              <a:rPr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  <a:cs typeface="ヒラギノ明朝 ProN W6"/>
              </a:rPr>
              <a:t>パンフレットの表紙はこちら▼</a:t>
            </a:r>
            <a:endParaRPr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  <a:cs typeface="ヒラギノ明朝 ProN W6"/>
            </a:endParaRPr>
          </a:p>
        </p:txBody>
      </p:sp>
      <p:pic>
        <p:nvPicPr>
          <p:cNvPr id="20" name="図 19" descr="QR コード&#10;&#10;自動的に生成された説明">
            <a:extLst>
              <a:ext uri="{FF2B5EF4-FFF2-40B4-BE49-F238E27FC236}">
                <a16:creationId xmlns:a16="http://schemas.microsoft.com/office/drawing/2014/main" id="{4F794DCC-43E7-19F3-E6AD-B3478575A1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81" y="6261451"/>
            <a:ext cx="719811" cy="719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32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63</Words>
  <Application>Microsoft Office PowerPoint</Application>
  <PresentationFormat>ユーザー設定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BIZ UDP明朝 Medium</vt:lpstr>
      <vt:lpstr>BIZ UDゴシック</vt:lpstr>
      <vt:lpstr>ＭＳ Ｐゴシック</vt:lpstr>
      <vt:lpstr>ヒラギノ明朝 ProN W6</vt:lpstr>
      <vt:lpstr>游ゴシック</vt:lpstr>
      <vt:lpstr>Calibri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_販促技チラシ（ブルー_0130</dc:title>
  <dc:creator>U3927N0004</dc:creator>
  <cp:lastModifiedBy>府中ル・シーニュ店長(JTB)</cp:lastModifiedBy>
  <cp:revision>52</cp:revision>
  <cp:lastPrinted>2024-12-09T02:14:39Z</cp:lastPrinted>
  <dcterms:created xsi:type="dcterms:W3CDTF">2024-02-23T04:40:57Z</dcterms:created>
  <dcterms:modified xsi:type="dcterms:W3CDTF">2024-12-09T02:21:57Z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2024-02-07T00:00:00Z</vt:filetime>
  </property>
  <property fmtid="{D5CDD505-2E9C-101B-9397-08002B2CF9AE}" pid="3" name="Creator">
    <vt:lpwstr>Adobe Illustrator 26.5 (Macintosh)</vt:lpwstr>
  </property>
  <property fmtid="{D5CDD505-2E9C-101B-9397-08002B2CF9AE}" pid="4" name="GTS_PDFXVersion">
    <vt:lpwstr>PDF/X-4</vt:lpwstr>
  </property>
  <property fmtid="{D5CDD505-2E9C-101B-9397-08002B2CF9AE}" pid="5" name="LastSaved">
    <vt:filetime>2024-02-23T00:00:00Z</vt:filetime>
  </property>
  <property fmtid="{D5CDD505-2E9C-101B-9397-08002B2CF9AE}" pid="6" name="Producer">
    <vt:lpwstr>Adobe PDF library 16.07</vt:lpwstr>
  </property>
</Properties>
</file>