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7556500" cy="10693400"/>
  <p:notesSz cx="6735763" cy="986631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5D2853-F490-5156-3A70-E8D8C7086916}" v="7" dt="2024-09-15T08:52:31.1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130" d="100"/>
          <a:sy n="130" d="100"/>
        </p:scale>
        <p:origin x="734" y="-162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EC1448D2-7A8D-491B-9C55-A5733152A47A}" type="datetimeFigureOut">
              <a:rPr kumimoji="1" lang="ja-JP" altLang="en-US" smtClean="0"/>
              <a:t>2024/9/22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2338" y="1233488"/>
            <a:ext cx="23510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1" y="4748214"/>
            <a:ext cx="5389563" cy="3884612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013"/>
            <a:ext cx="2919413" cy="49530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72F17FAD-F8A8-40D8-BCDD-EDAC3EA4ED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97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ヒラギノ明朝 ProN W6"/>
                <a:cs typeface="ヒラギノ明朝 ProN W6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ヒラギノ明朝 ProN W6"/>
                <a:cs typeface="ヒラギノ明朝 ProN W6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ヒラギノ明朝 ProN W6"/>
                <a:cs typeface="ヒラギノ明朝 ProN W6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ヒラギノ明朝 ProN W6"/>
                <a:cs typeface="ヒラギノ明朝 ProN W6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8964003"/>
            <a:ext cx="7559992" cy="172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7559992" cy="35443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2"/>
            <a:ext cx="7559992" cy="354440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7559992" cy="896400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3544417"/>
            <a:ext cx="7560309" cy="5418455"/>
          </a:xfrm>
          <a:custGeom>
            <a:avLst/>
            <a:gdLst/>
            <a:ahLst/>
            <a:cxnLst/>
            <a:rect l="l" t="t" r="r" b="b"/>
            <a:pathLst>
              <a:path w="7560309" h="5418455">
                <a:moveTo>
                  <a:pt x="0" y="0"/>
                </a:moveTo>
                <a:lnTo>
                  <a:pt x="7560005" y="0"/>
                </a:lnTo>
                <a:lnTo>
                  <a:pt x="7560005" y="5417997"/>
                </a:lnTo>
                <a:lnTo>
                  <a:pt x="0" y="5417997"/>
                </a:lnTo>
                <a:lnTo>
                  <a:pt x="0" y="0"/>
                </a:lnTo>
                <a:close/>
              </a:path>
            </a:pathLst>
          </a:custGeom>
          <a:solidFill>
            <a:srgbClr val="FAA633">
              <a:alpha val="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836" y="1033802"/>
            <a:ext cx="6679565" cy="2197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ヒラギノ明朝 ProN W6"/>
                <a:cs typeface="ヒラギノ明朝 ProN W6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75EAA4A6-3EE8-4EF0-D154-EDB68077CFCF}"/>
              </a:ext>
            </a:extLst>
          </p:cNvPr>
          <p:cNvSpPr/>
          <p:nvPr/>
        </p:nvSpPr>
        <p:spPr>
          <a:xfrm>
            <a:off x="451051" y="6398693"/>
            <a:ext cx="6779107" cy="359972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object 8"/>
          <p:cNvSpPr/>
          <p:nvPr/>
        </p:nvSpPr>
        <p:spPr>
          <a:xfrm>
            <a:off x="500823" y="9718307"/>
            <a:ext cx="5472430" cy="0"/>
          </a:xfrm>
          <a:custGeom>
            <a:avLst/>
            <a:gdLst/>
            <a:ahLst/>
            <a:cxnLst/>
            <a:rect l="l" t="t" r="r" b="b"/>
            <a:pathLst>
              <a:path w="5472430">
                <a:moveTo>
                  <a:pt x="0" y="0"/>
                </a:moveTo>
                <a:lnTo>
                  <a:pt x="5471998" y="0"/>
                </a:lnTo>
              </a:path>
            </a:pathLst>
          </a:custGeom>
          <a:ln w="142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823" y="9718354"/>
            <a:ext cx="3800848" cy="62215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TEL04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22</a:t>
            </a:r>
            <a:r>
              <a:rPr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35</a:t>
            </a:r>
            <a:r>
              <a:rPr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-</a:t>
            </a:r>
            <a:r>
              <a:rPr lang="ja-JP" altLang="en-US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８４８３</a:t>
            </a:r>
            <a:endParaRPr sz="1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  <a:p>
            <a:pPr marL="23495" marR="5080">
              <a:lnSpc>
                <a:spcPct val="111600"/>
              </a:lnSpc>
              <a:spcBef>
                <a:spcPts val="95"/>
              </a:spcBef>
            </a:pPr>
            <a:r>
              <a:rPr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〒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18</a:t>
            </a:r>
            <a:r>
              <a:rPr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0-</a:t>
            </a: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０００４</a:t>
            </a:r>
            <a:r>
              <a:rPr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 </a:t>
            </a: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東京都武蔵野市吉祥寺本町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</a:t>
            </a: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⁻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14‐5</a:t>
            </a: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吉祥寺本町ビル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</a:t>
            </a: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階</a:t>
            </a:r>
            <a:endParaRPr lang="en-US" altLang="ja-JP" sz="900" b="1" dirty="0">
              <a:solidFill>
                <a:srgbClr val="FFFF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  <a:p>
            <a:pPr marL="23495" marR="5080">
              <a:lnSpc>
                <a:spcPct val="111600"/>
              </a:lnSpc>
              <a:spcBef>
                <a:spcPts val="95"/>
              </a:spcBef>
            </a:pPr>
            <a:r>
              <a:rPr sz="900" b="1" dirty="0" err="1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営業時間</a:t>
            </a:r>
            <a:r>
              <a:rPr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 10：00～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18</a:t>
            </a:r>
            <a:r>
              <a:rPr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：00 </a:t>
            </a:r>
            <a:endParaRPr sz="9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00665" y="5893704"/>
            <a:ext cx="2028516" cy="393919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C606D65-F986-77C3-33EB-2AC0A68E5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3"/>
          <a:stretch/>
        </p:blipFill>
        <p:spPr>
          <a:xfrm>
            <a:off x="2148" y="1455865"/>
            <a:ext cx="7556500" cy="4809812"/>
          </a:xfrm>
          <a:prstGeom prst="rect">
            <a:avLst/>
          </a:prstGeom>
        </p:spPr>
      </p:pic>
      <p:sp>
        <p:nvSpPr>
          <p:cNvPr id="40" name="object 18">
            <a:extLst>
              <a:ext uri="{FF2B5EF4-FFF2-40B4-BE49-F238E27FC236}">
                <a16:creationId xmlns:a16="http://schemas.microsoft.com/office/drawing/2014/main" id="{6D03190D-9DEF-FEFF-AF32-925FB0D6467C}"/>
              </a:ext>
            </a:extLst>
          </p:cNvPr>
          <p:cNvSpPr txBox="1"/>
          <p:nvPr/>
        </p:nvSpPr>
        <p:spPr>
          <a:xfrm>
            <a:off x="230701" y="1491771"/>
            <a:ext cx="655151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4400" b="1" i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JTB</a:t>
            </a:r>
            <a:r>
              <a:rPr lang="ja-JP" altLang="en-US" sz="4400" b="1" i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で香港に行こう！</a:t>
            </a:r>
            <a:endParaRPr sz="4400" b="1" i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47FD634-84FD-1ACC-F991-6943C31B5C18}"/>
              </a:ext>
            </a:extLst>
          </p:cNvPr>
          <p:cNvSpPr txBox="1"/>
          <p:nvPr/>
        </p:nvSpPr>
        <p:spPr>
          <a:xfrm>
            <a:off x="656869" y="6378214"/>
            <a:ext cx="641278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10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月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12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日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(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土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)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～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10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月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20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日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(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日</a:t>
            </a:r>
            <a:r>
              <a:rPr lang="en-US" altLang="ja-JP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)</a:t>
            </a:r>
            <a:r>
              <a:rPr lang="ja-JP" altLang="en-US" sz="22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　香港</a:t>
            </a:r>
            <a:r>
              <a:rPr lang="ja-JP" altLang="en-US" sz="22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イベント開催</a:t>
            </a:r>
            <a:endParaRPr lang="en-US" altLang="ja-JP" sz="22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55" name="object 13">
            <a:extLst>
              <a:ext uri="{FF2B5EF4-FFF2-40B4-BE49-F238E27FC236}">
                <a16:creationId xmlns:a16="http://schemas.microsoft.com/office/drawing/2014/main" id="{FFB4EF83-1C96-16E9-C6D1-CBDB6C610D26}"/>
              </a:ext>
            </a:extLst>
          </p:cNvPr>
          <p:cNvSpPr txBox="1"/>
          <p:nvPr/>
        </p:nvSpPr>
        <p:spPr>
          <a:xfrm>
            <a:off x="4199955" y="7739416"/>
            <a:ext cx="3404669" cy="12663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 fontAlgn="base"/>
            <a:r>
              <a:rPr lang="ja-JP" altLang="en-US" sz="1000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/>
              </a:rPr>
              <a:t>①　</a:t>
            </a:r>
            <a:r>
              <a:rPr lang="ja-JP" altLang="en-US" sz="1000" b="1" dirty="0" err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/>
              </a:rPr>
              <a:t>ちょこっと</a:t>
            </a:r>
            <a:r>
              <a:rPr lang="ja-JP" altLang="en-US" sz="1000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/>
              </a:rPr>
              <a:t>プレゼント</a:t>
            </a:r>
            <a:endParaRPr lang="en-US" altLang="ja-JP" sz="1000" b="1" i="0" dirty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000" b="1" i="0" dirty="0" smtClean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　香港ディズニーランド・リゾート直営ホテル宿泊プラン</a:t>
            </a:r>
            <a:endParaRPr lang="en-US" altLang="ja-JP" sz="1000" b="1" i="0" dirty="0" smtClean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000" b="1" i="0" dirty="0" smtClean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ご予約のお客様には香港ディズニーランド　</a:t>
            </a:r>
            <a:endParaRPr lang="en-US" altLang="ja-JP" sz="1000" b="1" i="0" dirty="0" smtClean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000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000" b="1" i="0" dirty="0" smtClean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オリジナルエコバッグ（お一人様１つ）プレゼント</a:t>
            </a:r>
            <a:endParaRPr lang="en-US" altLang="ja-JP" sz="1000" b="1" i="0" dirty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00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　　　　　　　</a:t>
            </a:r>
            <a:endParaRPr lang="en-US" altLang="ja-JP" sz="1000" dirty="0" smtClean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en-US" altLang="ja-JP" sz="100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JTB</a:t>
            </a:r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なら</a:t>
            </a:r>
            <a:r>
              <a:rPr lang="ja-JP" altLang="en-US" sz="1000" b="0" i="0" dirty="0"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旅のスタイルに合った旅行がきっと見つかる♪</a:t>
            </a:r>
            <a:endParaRPr lang="en-US" altLang="ja-JP" sz="1000" b="0" i="0" dirty="0">
              <a:solidFill>
                <a:schemeClr val="tx1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endParaRPr lang="ja-JP" altLang="en-US" sz="1000" b="0" i="0" dirty="0">
              <a:solidFill>
                <a:srgbClr val="00206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endParaRPr lang="en-US" altLang="ja-JP" sz="9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</p:txBody>
      </p:sp>
      <p:sp>
        <p:nvSpPr>
          <p:cNvPr id="56" name="object 18">
            <a:extLst>
              <a:ext uri="{FF2B5EF4-FFF2-40B4-BE49-F238E27FC236}">
                <a16:creationId xmlns:a16="http://schemas.microsoft.com/office/drawing/2014/main" id="{2E696305-64BC-34FF-70FD-1B556605661D}"/>
              </a:ext>
            </a:extLst>
          </p:cNvPr>
          <p:cNvSpPr txBox="1"/>
          <p:nvPr/>
        </p:nvSpPr>
        <p:spPr>
          <a:xfrm>
            <a:off x="903305" y="6965230"/>
            <a:ext cx="278653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10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月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14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日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(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月・祝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)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香港説明会</a:t>
            </a:r>
            <a:endParaRPr sz="16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pic>
        <p:nvPicPr>
          <p:cNvPr id="58" name="object 24">
            <a:extLst>
              <a:ext uri="{FF2B5EF4-FFF2-40B4-BE49-F238E27FC236}">
                <a16:creationId xmlns:a16="http://schemas.microsoft.com/office/drawing/2014/main" id="{66BB1117-EC06-85CF-57CC-F9CC9D8F1C6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816" y="6892891"/>
            <a:ext cx="580643" cy="578356"/>
          </a:xfrm>
          <a:prstGeom prst="rect">
            <a:avLst/>
          </a:prstGeom>
        </p:spPr>
      </p:pic>
      <p:sp>
        <p:nvSpPr>
          <p:cNvPr id="61" name="object 13">
            <a:extLst>
              <a:ext uri="{FF2B5EF4-FFF2-40B4-BE49-F238E27FC236}">
                <a16:creationId xmlns:a16="http://schemas.microsoft.com/office/drawing/2014/main" id="{6F3070DD-AA27-D3CD-34EF-F5F040C0776E}"/>
              </a:ext>
            </a:extLst>
          </p:cNvPr>
          <p:cNvSpPr txBox="1"/>
          <p:nvPr/>
        </p:nvSpPr>
        <p:spPr>
          <a:xfrm>
            <a:off x="230701" y="7697535"/>
            <a:ext cx="3794210" cy="1061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ts val="600"/>
              </a:lnSpc>
              <a:spcBef>
                <a:spcPts val="100"/>
              </a:spcBef>
            </a:pP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ja-JP" altLang="en-US" sz="10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香港政府</a:t>
            </a:r>
            <a:r>
              <a:rPr lang="ja-JP" altLang="en-US" sz="1000" b="1" u="sng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観光局</a:t>
            </a:r>
            <a:r>
              <a:rPr lang="ja-JP" altLang="en-US" sz="800" b="1" u="sng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と</a:t>
            </a:r>
            <a:r>
              <a:rPr lang="ja-JP" altLang="en-US" sz="1000" b="1" u="sng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ハーバープラザホテル担当者</a:t>
            </a:r>
            <a:r>
              <a:rPr lang="ja-JP" altLang="en-US" sz="800" b="1" u="sng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による</a:t>
            </a:r>
            <a:endParaRPr lang="en-US" altLang="ja-JP" sz="800" b="1" u="sng" dirty="0" smtClean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ja-JP" altLang="en-US" sz="1000" b="1" u="sng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トークイベント</a:t>
            </a:r>
            <a:r>
              <a:rPr lang="ja-JP" altLang="en-US" sz="10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を開催</a:t>
            </a:r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します！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ja-JP" altLang="en-US" sz="1000" b="0" i="0" dirty="0"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香港観光は人気の香港ディズニーランドやマカオの</a:t>
            </a:r>
            <a:endParaRPr lang="en-US" altLang="ja-JP" sz="1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ja-JP" altLang="en-US" sz="1000" b="0" i="0" dirty="0"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世界遺産、カジノなど見所満載♪</a:t>
            </a:r>
            <a:endParaRPr lang="en-US" altLang="ja-JP" sz="1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ja-JP" altLang="en-US" sz="1000" b="1" u="sng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現地に精通した担当者が、香港の魅力をたっぷりご案内いたします。</a:t>
            </a:r>
            <a:endParaRPr lang="en-US" altLang="ja-JP" sz="900" b="1" u="sng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</p:txBody>
      </p:sp>
      <p:sp>
        <p:nvSpPr>
          <p:cNvPr id="62" name="object 13">
            <a:extLst>
              <a:ext uri="{FF2B5EF4-FFF2-40B4-BE49-F238E27FC236}">
                <a16:creationId xmlns:a16="http://schemas.microsoft.com/office/drawing/2014/main" id="{D8056050-48FE-B65A-D3AA-A819C08757EF}"/>
              </a:ext>
            </a:extLst>
          </p:cNvPr>
          <p:cNvSpPr txBox="1"/>
          <p:nvPr/>
        </p:nvSpPr>
        <p:spPr>
          <a:xfrm>
            <a:off x="3111954" y="7648501"/>
            <a:ext cx="1002367" cy="261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8100"/>
              </a:lnSpc>
              <a:spcBef>
                <a:spcPts val="100"/>
              </a:spcBef>
            </a:pPr>
            <a:r>
              <a:rPr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説明会の</a:t>
            </a:r>
            <a:endParaRPr lang="en-US" altLang="ja-JP" sz="7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ctr">
              <a:lnSpc>
                <a:spcPct val="118100"/>
              </a:lnSpc>
              <a:spcBef>
                <a:spcPts val="100"/>
              </a:spcBef>
            </a:pPr>
            <a:r>
              <a:rPr lang="ja-JP" altLang="en-US" sz="7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ご予約はこちら↓</a:t>
            </a:r>
            <a:endParaRPr lang="en-US" altLang="ja-JP" sz="7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</p:txBody>
      </p:sp>
      <p:sp>
        <p:nvSpPr>
          <p:cNvPr id="64" name="object 17">
            <a:extLst>
              <a:ext uri="{FF2B5EF4-FFF2-40B4-BE49-F238E27FC236}">
                <a16:creationId xmlns:a16="http://schemas.microsoft.com/office/drawing/2014/main" id="{344965BA-7903-D31D-5BD5-7D3187D79D86}"/>
              </a:ext>
            </a:extLst>
          </p:cNvPr>
          <p:cNvSpPr txBox="1"/>
          <p:nvPr/>
        </p:nvSpPr>
        <p:spPr>
          <a:xfrm>
            <a:off x="6503559" y="9448697"/>
            <a:ext cx="45919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店舗</a:t>
            </a:r>
            <a:r>
              <a:rPr lang="en-US" altLang="ja-JP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HP</a:t>
            </a:r>
            <a:endParaRPr sz="9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pic>
        <p:nvPicPr>
          <p:cNvPr id="65" name="object 16">
            <a:extLst>
              <a:ext uri="{FF2B5EF4-FFF2-40B4-BE49-F238E27FC236}">
                <a16:creationId xmlns:a16="http://schemas.microsoft.com/office/drawing/2014/main" id="{22BE5CDB-047F-22F2-A5B3-D5B4C77F10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140" y="6901898"/>
            <a:ext cx="511175" cy="511187"/>
          </a:xfrm>
          <a:prstGeom prst="rect">
            <a:avLst/>
          </a:prstGeom>
        </p:spPr>
      </p:pic>
      <p:sp>
        <p:nvSpPr>
          <p:cNvPr id="67" name="object 27">
            <a:extLst>
              <a:ext uri="{FF2B5EF4-FFF2-40B4-BE49-F238E27FC236}">
                <a16:creationId xmlns:a16="http://schemas.microsoft.com/office/drawing/2014/main" id="{DDB08618-B27F-6013-52ED-33F720D48083}"/>
              </a:ext>
            </a:extLst>
          </p:cNvPr>
          <p:cNvSpPr txBox="1"/>
          <p:nvPr/>
        </p:nvSpPr>
        <p:spPr>
          <a:xfrm>
            <a:off x="2711450" y="149461"/>
            <a:ext cx="348984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24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JTB</a:t>
            </a:r>
            <a:r>
              <a:rPr lang="ja-JP" altLang="en-US" sz="24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吉祥寺店</a:t>
            </a:r>
            <a:endParaRPr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68" name="object 11">
            <a:extLst>
              <a:ext uri="{FF2B5EF4-FFF2-40B4-BE49-F238E27FC236}">
                <a16:creationId xmlns:a16="http://schemas.microsoft.com/office/drawing/2014/main" id="{053A4A77-C6F6-A326-766C-89A624A16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823" y="138422"/>
            <a:ext cx="6679565" cy="1256754"/>
          </a:xfrm>
          <a:prstGeom prst="rect">
            <a:avLst/>
          </a:prstGeom>
        </p:spPr>
        <p:txBody>
          <a:bodyPr vert="horz" wrap="square" lIns="0" tIns="4318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400"/>
              </a:spcBef>
            </a:pPr>
            <a:r>
              <a:rPr lang="ja-JP" altLang="en-US" sz="8000" baseline="3205" dirty="0">
                <a:latin typeface="BIZ UDPゴシック" panose="020B0400000000000000" pitchFamily="50" charset="-128"/>
                <a:ea typeface="BIZ UDPゴシック"/>
              </a:rPr>
              <a:t>香港イベント・説明会</a:t>
            </a:r>
            <a:endParaRPr sz="8000" baseline="3205" dirty="0">
              <a:latin typeface="BIZ UDPゴシック" panose="020B0400000000000000" pitchFamily="50" charset="-128"/>
              <a:ea typeface="BIZ UDPゴシック"/>
            </a:endParaRPr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15A32C4E-3423-A4B5-1378-72B3E45F0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28" y="108631"/>
            <a:ext cx="922743" cy="581729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5434B4DC-C371-645E-B842-0EE06A256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50" y="6905650"/>
            <a:ext cx="1674103" cy="332727"/>
          </a:xfrm>
          <a:prstGeom prst="rect">
            <a:avLst/>
          </a:prstGeom>
        </p:spPr>
      </p:pic>
      <p:sp>
        <p:nvSpPr>
          <p:cNvPr id="66" name="object 17">
            <a:extLst>
              <a:ext uri="{FF2B5EF4-FFF2-40B4-BE49-F238E27FC236}">
                <a16:creationId xmlns:a16="http://schemas.microsoft.com/office/drawing/2014/main" id="{12DF12BB-22A9-085D-E201-B30D33E4B161}"/>
              </a:ext>
            </a:extLst>
          </p:cNvPr>
          <p:cNvSpPr txBox="1"/>
          <p:nvPr/>
        </p:nvSpPr>
        <p:spPr>
          <a:xfrm>
            <a:off x="5264145" y="6926187"/>
            <a:ext cx="114071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16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ご成約特典</a:t>
            </a:r>
            <a:endParaRPr sz="16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D861FCDE-CDFE-CF64-DE75-37B6CB1E444D}"/>
              </a:ext>
            </a:extLst>
          </p:cNvPr>
          <p:cNvSpPr txBox="1"/>
          <p:nvPr/>
        </p:nvSpPr>
        <p:spPr>
          <a:xfrm>
            <a:off x="351111" y="7014929"/>
            <a:ext cx="511176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Check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76" name="object 9">
            <a:extLst>
              <a:ext uri="{FF2B5EF4-FFF2-40B4-BE49-F238E27FC236}">
                <a16:creationId xmlns:a16="http://schemas.microsoft.com/office/drawing/2014/main" id="{7C97B954-7B33-0311-1037-179CECABCF23}"/>
              </a:ext>
            </a:extLst>
          </p:cNvPr>
          <p:cNvSpPr txBox="1"/>
          <p:nvPr/>
        </p:nvSpPr>
        <p:spPr>
          <a:xfrm>
            <a:off x="500823" y="9261319"/>
            <a:ext cx="25158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JTB</a:t>
            </a:r>
            <a:r>
              <a:rPr lang="ja-JP" altLang="en-US" sz="2400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6"/>
              </a:rPr>
              <a:t>吉祥寺店</a:t>
            </a:r>
            <a:endParaRPr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pic>
        <p:nvPicPr>
          <p:cNvPr id="78" name="図 77">
            <a:extLst>
              <a:ext uri="{FF2B5EF4-FFF2-40B4-BE49-F238E27FC236}">
                <a16:creationId xmlns:a16="http://schemas.microsoft.com/office/drawing/2014/main" id="{F9FA165B-99BF-1089-017E-788525A7D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150" y="9680914"/>
            <a:ext cx="697036" cy="697036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AFA491EF-1187-7B69-12EA-0E7AE8C89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131" y="7946066"/>
            <a:ext cx="650004" cy="650004"/>
          </a:xfrm>
          <a:prstGeom prst="rect">
            <a:avLst/>
          </a:prstGeom>
        </p:spPr>
      </p:pic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B63D7166-72EB-F0C5-9793-09B0A7C625EB}"/>
              </a:ext>
            </a:extLst>
          </p:cNvPr>
          <p:cNvCxnSpPr>
            <a:cxnSpLocks/>
          </p:cNvCxnSpPr>
          <p:nvPr/>
        </p:nvCxnSpPr>
        <p:spPr>
          <a:xfrm>
            <a:off x="1007981" y="7277473"/>
            <a:ext cx="272234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7">
            <a:extLst>
              <a:ext uri="{FF2B5EF4-FFF2-40B4-BE49-F238E27FC236}">
                <a16:creationId xmlns:a16="http://schemas.microsoft.com/office/drawing/2014/main" id="{12DF12BB-22A9-085D-E201-B30D33E4B161}"/>
              </a:ext>
            </a:extLst>
          </p:cNvPr>
          <p:cNvSpPr txBox="1"/>
          <p:nvPr/>
        </p:nvSpPr>
        <p:spPr>
          <a:xfrm>
            <a:off x="4199955" y="7275424"/>
            <a:ext cx="3491654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fontAlgn="base"/>
            <a:r>
              <a:rPr lang="ja-JP" altLang="en-US" sz="1050" dirty="0" smtClean="0">
                <a:latin typeface="BIZ UDPゴシック" panose="020B0400000000000000" pitchFamily="50" charset="-128"/>
                <a:ea typeface="BIZ UDPゴシック"/>
                <a:cs typeface="ヒラギノ明朝 ProN W3"/>
              </a:rPr>
              <a:t>イベント期間中に</a:t>
            </a:r>
            <a:endParaRPr lang="en-US" altLang="ja-JP" sz="1050" dirty="0" smtClean="0">
              <a:latin typeface="BIZ UDPゴシック" panose="020B0400000000000000" pitchFamily="50" charset="-128"/>
              <a:ea typeface="BIZ UDPゴシック"/>
              <a:cs typeface="ヒラギノ明朝 ProN W3"/>
            </a:endParaRPr>
          </a:p>
          <a:p>
            <a:pPr algn="l" fontAlgn="base"/>
            <a:r>
              <a:rPr lang="ja-JP" altLang="en-US" sz="1050" dirty="0" smtClean="0">
                <a:latin typeface="BIZ UDPゴシック" panose="020B0400000000000000" pitchFamily="50" charset="-128"/>
                <a:ea typeface="BIZ UDPゴシック"/>
                <a:cs typeface="ヒラギノ明朝 ProN W3"/>
              </a:rPr>
              <a:t>「</a:t>
            </a:r>
            <a:r>
              <a:rPr lang="en-US" altLang="ja-JP" sz="1050" dirty="0" smtClean="0">
                <a:latin typeface="BIZ UDPゴシック" panose="020B0400000000000000" pitchFamily="50" charset="-128"/>
                <a:ea typeface="BIZ UDPゴシック"/>
                <a:cs typeface="ヒラギノ明朝 ProN W3"/>
              </a:rPr>
              <a:t>JTB</a:t>
            </a:r>
            <a:r>
              <a:rPr lang="ja-JP" altLang="en-US" sz="1050" dirty="0" smtClean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/>
                <a:cs typeface="ヒラギノ明朝 ProN W3"/>
              </a:rPr>
              <a:t> </a:t>
            </a:r>
            <a:r>
              <a:rPr lang="en-US" altLang="ja-JP" sz="1050" dirty="0" err="1" smtClean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/>
                <a:cs typeface="ヒラギノ明朝 ProN W3"/>
              </a:rPr>
              <a:t>MySTYLE</a:t>
            </a:r>
            <a:r>
              <a:rPr lang="ja-JP" altLang="en-US" sz="1050" b="0" i="0" dirty="0" smtClean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/>
              </a:rPr>
              <a:t>香港」をお申込み</a:t>
            </a:r>
            <a:r>
              <a:rPr lang="ja-JP" altLang="en-US" sz="1050" dirty="0" smtClean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いただいたお客様に</a:t>
            </a:r>
            <a:endParaRPr sz="105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6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6F3070DD-AA27-D3CD-34EF-F5F040C0776E}"/>
              </a:ext>
            </a:extLst>
          </p:cNvPr>
          <p:cNvSpPr txBox="1"/>
          <p:nvPr/>
        </p:nvSpPr>
        <p:spPr>
          <a:xfrm>
            <a:off x="746774" y="7311304"/>
            <a:ext cx="3794210" cy="461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13:00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～</a:t>
            </a:r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14:30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 </a:t>
            </a:r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JTB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吉祥寺店内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  <a:p>
            <a:pPr marL="12700" marR="5080" algn="just">
              <a:lnSpc>
                <a:spcPct val="118100"/>
              </a:lnSpc>
              <a:spcBef>
                <a:spcPts val="100"/>
              </a:spcBef>
            </a:pPr>
            <a:r>
              <a:rPr lang="en-US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※</a:t>
            </a:r>
            <a:r>
              <a: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事前予約制、参加費</a:t>
            </a:r>
            <a:r>
              <a:rPr lang="ja-JP" altLang="en-US" sz="1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ヒラギノ明朝 ProN W3"/>
              </a:rPr>
              <a:t>無料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919672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</TotalTime>
  <Words>151</Words>
  <Application>Microsoft Office PowerPoint</Application>
  <PresentationFormat>ユーザー設定</PresentationFormat>
  <Paragraphs>30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ＭＳ Ｐゴシック</vt:lpstr>
      <vt:lpstr>ヒラギノ明朝 ProN W3</vt:lpstr>
      <vt:lpstr>ヒラギノ明朝 ProN W6</vt:lpstr>
      <vt:lpstr>游ゴシック</vt:lpstr>
      <vt:lpstr>Calibri</vt:lpstr>
      <vt:lpstr>Office Theme</vt:lpstr>
      <vt:lpstr>香港イベント・説明会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_販促技チラシ（ブルー_0130</dc:title>
  <dc:creator>tokyotama4004</dc:creator>
  <cp:lastModifiedBy>吉祥寺店(JTB)</cp:lastModifiedBy>
  <cp:revision>19</cp:revision>
  <cp:lastPrinted>2024-09-22T07:28:46Z</cp:lastPrinted>
  <dcterms:created xsi:type="dcterms:W3CDTF">2024-02-23T04:40:57Z</dcterms:created>
  <dcterms:modified xsi:type="dcterms:W3CDTF">2024-09-22T10:36:31Z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2024-02-07T00:00:00Z</vt:filetime>
  </property>
  <property fmtid="{D5CDD505-2E9C-101B-9397-08002B2CF9AE}" pid="3" name="Creator">
    <vt:lpwstr>Adobe Illustrator 26.5 (Macintosh)</vt:lpwstr>
  </property>
  <property fmtid="{D5CDD505-2E9C-101B-9397-08002B2CF9AE}" pid="4" name="GTS_PDFXVersion">
    <vt:lpwstr>PDF/X-4</vt:lpwstr>
  </property>
  <property fmtid="{D5CDD505-2E9C-101B-9397-08002B2CF9AE}" pid="5" name="LastSaved">
    <vt:filetime>2024-02-23T00:00:00Z</vt:filetime>
  </property>
  <property fmtid="{D5CDD505-2E9C-101B-9397-08002B2CF9AE}" pid="6" name="Producer">
    <vt:lpwstr>Adobe PDF library 16.07</vt:lpwstr>
  </property>
</Properties>
</file>