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16" r:id="rId1"/>
  </p:sldMasterIdLst>
  <p:sldIdLst>
    <p:sldId id="257" r:id="rId2"/>
  </p:sldIdLst>
  <p:sldSz cx="7556500" cy="106934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87D6AB-CDA9-4DC2-B91D-BFCEC62942A1}" v="5" dt="2025-09-08T04:33:07.00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73" d="100"/>
          <a:sy n="73" d="100"/>
        </p:scale>
        <p:origin x="2102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坂田 千晴(JTB)" userId="ZNwfx4tNBuSHfy8pTsdyv4l1IHHGVl+ySYlXrl9G5h4=" providerId="None" clId="Web-{4187D6AB-CDA9-4DC2-B91D-BFCEC62942A1}"/>
    <pc:docChg chg="modSld">
      <pc:chgData name="坂田 千晴(JTB)" userId="ZNwfx4tNBuSHfy8pTsdyv4l1IHHGVl+ySYlXrl9G5h4=" providerId="None" clId="Web-{4187D6AB-CDA9-4DC2-B91D-BFCEC62942A1}" dt="2025-09-08T04:33:07.007" v="4" actId="14100"/>
      <pc:docMkLst>
        <pc:docMk/>
      </pc:docMkLst>
      <pc:sldChg chg="modSp">
        <pc:chgData name="坂田 千晴(JTB)" userId="ZNwfx4tNBuSHfy8pTsdyv4l1IHHGVl+ySYlXrl9G5h4=" providerId="None" clId="Web-{4187D6AB-CDA9-4DC2-B91D-BFCEC62942A1}" dt="2025-09-08T04:33:07.007" v="4" actId="14100"/>
        <pc:sldMkLst>
          <pc:docMk/>
          <pc:sldMk cId="692145015" sldId="257"/>
        </pc:sldMkLst>
        <pc:spChg chg="mod">
          <ac:chgData name="坂田 千晴(JTB)" userId="ZNwfx4tNBuSHfy8pTsdyv4l1IHHGVl+ySYlXrl9G5h4=" providerId="None" clId="Web-{4187D6AB-CDA9-4DC2-B91D-BFCEC62942A1}" dt="2025-09-08T04:32:52.038" v="0" actId="1076"/>
          <ac:spMkLst>
            <pc:docMk/>
            <pc:sldMk cId="692145015" sldId="257"/>
            <ac:spMk id="45" creationId="{00000000-0000-0000-0000-000000000000}"/>
          </ac:spMkLst>
        </pc:spChg>
        <pc:spChg chg="mod">
          <ac:chgData name="坂田 千晴(JTB)" userId="ZNwfx4tNBuSHfy8pTsdyv4l1IHHGVl+ySYlXrl9G5h4=" providerId="None" clId="Web-{4187D6AB-CDA9-4DC2-B91D-BFCEC62942A1}" dt="2025-09-08T04:33:07.007" v="4" actId="14100"/>
          <ac:spMkLst>
            <pc:docMk/>
            <pc:sldMk cId="692145015" sldId="257"/>
            <ac:spMk id="59" creationId="{00000000-0000-0000-0000-000000000000}"/>
          </ac:spMkLst>
        </pc:spChg>
        <pc:grpChg chg="mod">
          <ac:chgData name="坂田 千晴(JTB)" userId="ZNwfx4tNBuSHfy8pTsdyv4l1IHHGVl+ySYlXrl9G5h4=" providerId="None" clId="Web-{4187D6AB-CDA9-4DC2-B91D-BFCEC62942A1}" dt="2025-09-08T04:32:54.756" v="1" actId="1076"/>
          <ac:grpSpMkLst>
            <pc:docMk/>
            <pc:sldMk cId="692145015" sldId="257"/>
            <ac:grpSpMk id="46" creationId="{00000000-0000-0000-0000-000000000000}"/>
          </ac:grpSpMkLst>
        </pc:grpChg>
        <pc:picChg chg="mod">
          <ac:chgData name="坂田 千晴(JTB)" userId="ZNwfx4tNBuSHfy8pTsdyv4l1IHHGVl+ySYlXrl9G5h4=" providerId="None" clId="Web-{4187D6AB-CDA9-4DC2-B91D-BFCEC62942A1}" dt="2025-09-08T04:33:00.257" v="2" actId="1076"/>
          <ac:picMkLst>
            <pc:docMk/>
            <pc:sldMk cId="692145015" sldId="257"/>
            <ac:picMk id="2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240" y="3210534"/>
            <a:ext cx="7558773" cy="28515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694" y="3377925"/>
            <a:ext cx="7109981" cy="2712093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958" spc="0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6190751"/>
            <a:ext cx="5667375" cy="2041468"/>
          </a:xfrm>
        </p:spPr>
        <p:txBody>
          <a:bodyPr>
            <a:normAutofit/>
          </a:bodyPr>
          <a:lstStyle>
            <a:lvl1pPr marL="0" indent="0" algn="ctr">
              <a:buNone/>
              <a:defRPr sz="165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653"/>
            </a:lvl3pPr>
            <a:lvl4pPr marL="1133490" indent="0" algn="ctr">
              <a:buNone/>
              <a:defRPr sz="1653"/>
            </a:lvl4pPr>
            <a:lvl5pPr marL="1511320" indent="0" algn="ctr">
              <a:buNone/>
              <a:defRPr sz="1653"/>
            </a:lvl5pPr>
            <a:lvl6pPr marL="1889150" indent="0" algn="ctr">
              <a:buNone/>
              <a:defRPr sz="1653"/>
            </a:lvl6pPr>
            <a:lvl7pPr marL="2266980" indent="0" algn="ctr">
              <a:buNone/>
              <a:defRPr sz="1653"/>
            </a:lvl7pPr>
            <a:lvl8pPr marL="2644811" indent="0" algn="ctr">
              <a:buNone/>
              <a:defRPr sz="1653"/>
            </a:lvl8pPr>
            <a:lvl9pPr marL="3022641" indent="0" algn="ctr">
              <a:buNone/>
              <a:defRPr sz="165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577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2063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590094" y="0"/>
            <a:ext cx="1700213" cy="1069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77679" y="950525"/>
            <a:ext cx="1488975" cy="879235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09" y="950525"/>
            <a:ext cx="4941779" cy="87923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510" y="10014897"/>
            <a:ext cx="1700210" cy="5693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0418" y="10014897"/>
            <a:ext cx="2652503" cy="569325"/>
          </a:xfrm>
        </p:spPr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03609" y="10014897"/>
            <a:ext cx="545267" cy="569325"/>
          </a:xfrm>
        </p:spPr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426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773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4240" y="3210534"/>
            <a:ext cx="7558773" cy="2851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405" y="3444215"/>
            <a:ext cx="6517481" cy="2613942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958" b="0" spc="0" baseline="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405" y="6212713"/>
            <a:ext cx="6517481" cy="1831567"/>
          </a:xfrm>
        </p:spPr>
        <p:txBody>
          <a:bodyPr anchor="t">
            <a:normAutofit/>
          </a:bodyPr>
          <a:lstStyle>
            <a:lvl1pPr marL="0" indent="0" algn="ctr">
              <a:buNone/>
              <a:defRPr sz="1653">
                <a:solidFill>
                  <a:schemeClr val="tx2"/>
                </a:solidFill>
              </a:defRPr>
            </a:lvl1pPr>
            <a:lvl2pPr marL="37783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4729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5" y="3136731"/>
            <a:ext cx="3022600" cy="6558619"/>
          </a:xfrm>
        </p:spPr>
        <p:txBody>
          <a:bodyPr/>
          <a:lstStyle>
            <a:lvl1pPr>
              <a:defRPr sz="1818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63" y="3136731"/>
            <a:ext cx="3022600" cy="6558619"/>
          </a:xfrm>
        </p:spPr>
        <p:txBody>
          <a:bodyPr/>
          <a:lstStyle>
            <a:lvl1pPr>
              <a:defRPr sz="1818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4467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738" y="2983596"/>
            <a:ext cx="3022600" cy="1158676"/>
          </a:xfrm>
        </p:spPr>
        <p:txBody>
          <a:bodyPr anchor="ctr">
            <a:normAutofit/>
          </a:bodyPr>
          <a:lstStyle>
            <a:lvl1pPr marL="0" indent="0">
              <a:buNone/>
              <a:defRPr sz="165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8" y="4142275"/>
            <a:ext cx="3022600" cy="5560568"/>
          </a:xfrm>
        </p:spPr>
        <p:txBody>
          <a:bodyPr/>
          <a:lstStyle>
            <a:lvl1pPr>
              <a:defRPr sz="1818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67020" y="2983596"/>
            <a:ext cx="3022600" cy="1158676"/>
          </a:xfrm>
        </p:spPr>
        <p:txBody>
          <a:bodyPr anchor="ctr">
            <a:normAutofit/>
          </a:bodyPr>
          <a:lstStyle>
            <a:lvl1pPr marL="0" indent="0">
              <a:buNone/>
              <a:defRPr sz="165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67020" y="4142272"/>
            <a:ext cx="3022600" cy="5560568"/>
          </a:xfrm>
        </p:spPr>
        <p:txBody>
          <a:bodyPr/>
          <a:lstStyle>
            <a:lvl1pPr>
              <a:defRPr sz="1818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7590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3278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3830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3350599"/>
            <a:ext cx="3778250" cy="5988304"/>
          </a:xfrm>
        </p:spPr>
        <p:txBody>
          <a:bodyPr/>
          <a:lstStyle>
            <a:lvl1pPr>
              <a:defRPr sz="1818"/>
            </a:lvl1pPr>
            <a:lvl2pPr>
              <a:defRPr sz="1653"/>
            </a:lvl2pPr>
            <a:lvl3pPr>
              <a:defRPr sz="1488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9553" y="3348490"/>
            <a:ext cx="2115820" cy="5351875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405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75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6738" y="3448292"/>
            <a:ext cx="3929380" cy="5988304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644">
                <a:solidFill>
                  <a:schemeClr val="tx1">
                    <a:lumMod val="50000"/>
                  </a:schemeClr>
                </a:solidFill>
              </a:defRPr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3589" y="3353376"/>
            <a:ext cx="2115820" cy="53467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405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18525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9" y="274601"/>
            <a:ext cx="7554611" cy="25664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092" y="443104"/>
            <a:ext cx="6423025" cy="2352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92" y="3136731"/>
            <a:ext cx="6423025" cy="6558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3231" y="10014897"/>
            <a:ext cx="2144515" cy="5693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868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63396" y="10014897"/>
            <a:ext cx="3355657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8">
                <a:solidFill>
                  <a:schemeClr val="tx1"/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30219" y="10014897"/>
            <a:ext cx="586487" cy="5693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92" b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altLang="ja-JP" smtClean="0"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3778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755660" rtl="0" eaLnBrk="1" latinLnBrk="0" hangingPunct="1">
        <a:lnSpc>
          <a:spcPct val="85000"/>
        </a:lnSpc>
        <a:spcBef>
          <a:spcPct val="0"/>
        </a:spcBef>
        <a:buNone/>
        <a:defRPr kumimoji="1" sz="3306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51132" indent="-151132" algn="l" defTabSz="755660" rtl="0" eaLnBrk="1" latinLnBrk="0" hangingPunct="1">
        <a:lnSpc>
          <a:spcPct val="90000"/>
        </a:lnSpc>
        <a:spcBef>
          <a:spcPts val="992"/>
        </a:spcBef>
        <a:spcAft>
          <a:spcPts val="165"/>
        </a:spcAft>
        <a:buClr>
          <a:schemeClr val="tx1"/>
        </a:buClr>
        <a:buFont typeface="Wingdings" pitchFamily="2" charset="2"/>
        <a:buChar char=""/>
        <a:defRPr kumimoji="1" sz="1818" kern="1200">
          <a:solidFill>
            <a:schemeClr val="tx1"/>
          </a:solidFill>
          <a:latin typeface="+mn-lt"/>
          <a:ea typeface="+mn-ea"/>
          <a:cs typeface="+mn-cs"/>
        </a:defRPr>
      </a:lvl1pPr>
      <a:lvl2pPr marL="340047" indent="-151132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tx1"/>
        </a:buClr>
        <a:buFont typeface="Wingdings" pitchFamily="2" charset="2"/>
        <a:buChar char="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28962" indent="-151132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tx1"/>
        </a:buClr>
        <a:buFont typeface="Wingdings" pitchFamily="2" charset="2"/>
        <a:buChar char="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717877" indent="-151132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tx1"/>
        </a:buClr>
        <a:buFont typeface="Wingdings" pitchFamily="2" charset="2"/>
        <a:buChar char=""/>
        <a:defRPr kumimoji="1" sz="1322" kern="1200">
          <a:solidFill>
            <a:schemeClr val="tx1"/>
          </a:solidFill>
          <a:latin typeface="+mn-lt"/>
          <a:ea typeface="+mn-ea"/>
          <a:cs typeface="+mn-cs"/>
        </a:defRPr>
      </a:lvl4pPr>
      <a:lvl5pPr marL="906792" indent="-151132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tx1"/>
        </a:buClr>
        <a:buFont typeface="Wingdings" pitchFamily="2" charset="2"/>
        <a:buChar char=""/>
        <a:defRPr kumimoji="1" sz="1322" kern="1200">
          <a:solidFill>
            <a:schemeClr val="tx1"/>
          </a:solidFill>
          <a:latin typeface="+mn-lt"/>
          <a:ea typeface="+mn-ea"/>
          <a:cs typeface="+mn-cs"/>
        </a:defRPr>
      </a:lvl5pPr>
      <a:lvl6pPr marL="1061593" indent="-188915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tx1"/>
        </a:buClr>
        <a:buFont typeface="Wingdings" pitchFamily="2" charset="2"/>
        <a:buChar char=""/>
        <a:defRPr kumimoji="1" sz="1322" kern="1200">
          <a:solidFill>
            <a:schemeClr val="tx1"/>
          </a:solidFill>
          <a:latin typeface="+mn-lt"/>
          <a:ea typeface="+mn-ea"/>
          <a:cs typeface="+mn-cs"/>
        </a:defRPr>
      </a:lvl6pPr>
      <a:lvl7pPr marL="1216296" indent="-188915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tx1"/>
        </a:buClr>
        <a:buFont typeface="Wingdings" pitchFamily="2" charset="2"/>
        <a:buChar char=""/>
        <a:defRPr kumimoji="1" sz="1322" kern="1200">
          <a:solidFill>
            <a:schemeClr val="tx1"/>
          </a:solidFill>
          <a:latin typeface="+mn-lt"/>
          <a:ea typeface="+mn-ea"/>
          <a:cs typeface="+mn-cs"/>
        </a:defRPr>
      </a:lvl7pPr>
      <a:lvl8pPr marL="1346206" indent="-188915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tx1"/>
        </a:buClr>
        <a:buFont typeface="Wingdings" pitchFamily="2" charset="2"/>
        <a:buChar char=""/>
        <a:defRPr kumimoji="1" sz="1322" kern="1200">
          <a:solidFill>
            <a:schemeClr val="tx1"/>
          </a:solidFill>
          <a:latin typeface="+mn-lt"/>
          <a:ea typeface="+mn-ea"/>
          <a:cs typeface="+mn-cs"/>
        </a:defRPr>
      </a:lvl8pPr>
      <a:lvl9pPr marL="1492644" indent="-188915" algn="l" defTabSz="75566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tx1"/>
        </a:buClr>
        <a:buFont typeface="Wingdings" pitchFamily="2" charset="2"/>
        <a:buChar char=""/>
        <a:defRPr kumimoji="1" sz="13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614949" y="1897487"/>
            <a:ext cx="6444086" cy="2656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144552" y="7343840"/>
            <a:ext cx="4193156" cy="131644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角丸四角形 3"/>
          <p:cNvSpPr/>
          <p:nvPr/>
        </p:nvSpPr>
        <p:spPr>
          <a:xfrm>
            <a:off x="4729050" y="7387423"/>
            <a:ext cx="979503" cy="456826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1171" y="5639449"/>
            <a:ext cx="7560005" cy="5399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96850" y="9381744"/>
            <a:ext cx="47023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八王子北口店</a:t>
            </a:r>
            <a:endParaRPr sz="24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6850" y="9782921"/>
            <a:ext cx="4867648" cy="64427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TEL: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042</a:t>
            </a:r>
            <a:r>
              <a:rPr lang="ja-JP" altLang="en-US" sz="16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ー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633</a:t>
            </a:r>
            <a:r>
              <a:rPr lang="ja-JP" altLang="en-US" sz="16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ー</a:t>
            </a:r>
            <a:r>
              <a:rPr lang="en-US" altLang="ja-JP" sz="16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5911</a:t>
            </a:r>
            <a:endParaRPr sz="16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住所：東京都八王子市旭町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13-10</a:t>
            </a:r>
          </a:p>
          <a:p>
            <a:pPr marL="23495" marR="5080">
              <a:lnSpc>
                <a:spcPct val="111600"/>
              </a:lnSpc>
              <a:spcBef>
                <a:spcPts val="95"/>
              </a:spcBef>
            </a:pP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【</a:t>
            </a:r>
            <a:r>
              <a:rPr sz="900" b="1" dirty="0" err="1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営業時間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】</a:t>
            </a:r>
            <a:r>
              <a:rPr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10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18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00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（最終受付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17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：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30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）　　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【</a:t>
            </a:r>
            <a:r>
              <a:rPr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定休日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】12/30</a:t>
            </a:r>
            <a:r>
              <a:rPr lang="ja-JP" altLang="en-US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～</a:t>
            </a:r>
            <a:r>
              <a:rPr lang="en-US" altLang="ja-JP"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1/3</a:t>
            </a:r>
            <a:r>
              <a:rPr sz="900" b="1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 </a:t>
            </a:r>
            <a:endParaRPr sz="900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37" name="object 2"/>
          <p:cNvSpPr txBox="1"/>
          <p:nvPr/>
        </p:nvSpPr>
        <p:spPr>
          <a:xfrm>
            <a:off x="468915" y="1125289"/>
            <a:ext cx="7367082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日本を代表するラグジュアリー客船「飛鳥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Ⅱ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」、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2025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7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20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日にデビューしたばかりの話題の「飛鳥</a:t>
            </a:r>
            <a:r>
              <a:rPr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Ⅲ</a:t>
            </a: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」の魅力をお伝えします。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クルーズが初めてのお客様も、是非この機会にご参加ください。</a:t>
            </a:r>
            <a:endParaRPr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765069" y="4956053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開催日：</a:t>
            </a:r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21</a:t>
            </a:r>
            <a:r>
              <a:rPr kumimoji="1" lang="ja-JP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日（日）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7676" y="5872551"/>
            <a:ext cx="357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時間：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会場：東京たま未来メッセ　第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会議室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参加費　無料／完全予約制</a:t>
            </a:r>
            <a:endParaRPr kumimoji="1" lang="en-US" altLang="ja-JP" sz="1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定員：</a:t>
            </a:r>
            <a:r>
              <a:rPr kumimoji="1" lang="en-US" altLang="ja-JP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  <a:r>
              <a:rPr kumimoji="1" lang="ja-JP" altLang="en-US" sz="1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名様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34564" y="352122"/>
            <a:ext cx="733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「</a:t>
            </a:r>
            <a:r>
              <a:rPr kumimoji="1"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飛鳥</a:t>
            </a:r>
            <a:r>
              <a:rPr kumimoji="1" lang="en-US" altLang="ja-JP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r>
              <a:rPr kumimoji="1"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」・「飛鳥</a:t>
            </a:r>
            <a:r>
              <a:rPr kumimoji="1" lang="en-US" altLang="ja-JP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Ⅲ</a:t>
            </a:r>
            <a:r>
              <a:rPr kumimoji="1" lang="ja-JP" altLang="en-US" sz="3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」クルーズ説明会</a:t>
            </a:r>
            <a:r>
              <a:rPr kumimoji="1" lang="ja-JP" altLang="en-US" sz="4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5833034" y="6810451"/>
            <a:ext cx="1574396" cy="17117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お申込みはこちらから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0844A32-7AA6-1C82-F52C-D1979903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84" y="7361339"/>
            <a:ext cx="1106989" cy="126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3"/>
          <p:cNvSpPr txBox="1"/>
          <p:nvPr/>
        </p:nvSpPr>
        <p:spPr>
          <a:xfrm>
            <a:off x="4130371" y="8745445"/>
            <a:ext cx="3277059" cy="1802826"/>
          </a:xfrm>
          <a:prstGeom prst="rect">
            <a:avLst/>
          </a:prstGeom>
        </p:spPr>
        <p:txBody>
          <a:bodyPr vert="horz" wrap="square" lIns="0" tIns="1866" rIns="0" bIns="0" rtlCol="0">
            <a:spAutoFit/>
          </a:bodyPr>
          <a:lstStyle/>
          <a:p>
            <a:pPr algn="l" rtl="0" fontAlgn="base"/>
            <a:r>
              <a:rPr lang="ja-JP" altLang="ja-JP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日本に約８０人のクルーズマスターの一人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</a:p>
          <a:p>
            <a:pPr algn="l" rtl="0" fontAlgn="base"/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BS</a:t>
            </a: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朝日「世界の船旅」出演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  <a:b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■小学館「さぁ。夢のクルーズへ！」執筆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</a:p>
          <a:p>
            <a:pPr algn="l" rtl="0" fontAlgn="base"/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■ＦＭ東京「ＳＥＶＥＮ　ＳＥＡＳ」パーソナリティ（番組終了）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</a:p>
          <a:p>
            <a:pPr algn="l" rtl="0" fontAlgn="base"/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■クルーズや港に関わる多数の講演やセミナーの講師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</a:p>
          <a:p>
            <a:pPr fontAlgn="base"/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■２０１９年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JTB</a:t>
            </a: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世界一周チャータークルーズ１００日間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JTB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南米チャータークルーズ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91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日間</a:t>
            </a: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に統括として全行程乗船</a:t>
            </a:r>
            <a:endParaRPr lang="en-US" altLang="ja-JP" sz="11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443" marR="4978" indent="16175" algn="just">
              <a:lnSpc>
                <a:spcPct val="130600"/>
              </a:lnSpc>
              <a:spcBef>
                <a:spcPts val="691"/>
              </a:spcBef>
            </a:pPr>
            <a:endParaRPr sz="931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21" name="object 15">
            <a:extLst>
              <a:ext uri="{FF2B5EF4-FFF2-40B4-BE49-F238E27FC236}">
                <a16:creationId xmlns:a16="http://schemas.microsoft.com/office/drawing/2014/main" id="{F39931F1-8CEC-1AD4-5C4F-01B804A1FC3D}"/>
              </a:ext>
            </a:extLst>
          </p:cNvPr>
          <p:cNvSpPr txBox="1"/>
          <p:nvPr/>
        </p:nvSpPr>
        <p:spPr>
          <a:xfrm>
            <a:off x="4648246" y="7926989"/>
            <a:ext cx="1654380" cy="305371"/>
          </a:xfrm>
          <a:prstGeom prst="rect">
            <a:avLst/>
          </a:prstGeom>
        </p:spPr>
        <p:txBody>
          <a:bodyPr vert="horz" wrap="square" lIns="0" tIns="23018" rIns="0" bIns="0" rtlCol="0">
            <a:spAutoFit/>
          </a:bodyPr>
          <a:lstStyle/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en-US" altLang="ja-JP" sz="882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JTB</a:t>
            </a:r>
            <a:r>
              <a:rPr lang="ja-JP" altLang="en-US" sz="882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クルーズ本店</a:t>
            </a:r>
            <a:endParaRPr lang="en-US" altLang="ja-JP" sz="882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  <a:p>
            <a:pPr marL="12443" marR="4978" indent="92700" algn="l">
              <a:lnSpc>
                <a:spcPts val="999"/>
              </a:lnSpc>
              <a:spcBef>
                <a:spcPts val="181"/>
              </a:spcBef>
            </a:pPr>
            <a:r>
              <a:rPr lang="ja-JP" altLang="en-US" sz="882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3"/>
              </a:rPr>
              <a:t>クルーズマスター</a:t>
            </a:r>
            <a:endParaRPr lang="en-US" altLang="ja-JP" sz="882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22" name="object 27">
            <a:extLst>
              <a:ext uri="{FF2B5EF4-FFF2-40B4-BE49-F238E27FC236}">
                <a16:creationId xmlns:a16="http://schemas.microsoft.com/office/drawing/2014/main" id="{32AD9912-6D4F-BA91-3D56-AD979168FA6E}"/>
              </a:ext>
            </a:extLst>
          </p:cNvPr>
          <p:cNvSpPr txBox="1"/>
          <p:nvPr/>
        </p:nvSpPr>
        <p:spPr>
          <a:xfrm>
            <a:off x="4534905" y="8305896"/>
            <a:ext cx="1367792" cy="258785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齋藤　和宏</a:t>
            </a:r>
            <a:endParaRPr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-382811" y="8968710"/>
            <a:ext cx="4045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ご予約はお電話でも承ります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-802201" y="7452704"/>
            <a:ext cx="612111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BS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朝日「世界の船旅」でおなじみの</a:t>
            </a:r>
            <a:endParaRPr kumimoji="1" lang="en-US" altLang="ja-J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クルーズマスター齋藤が</a:t>
            </a:r>
            <a:endParaRPr kumimoji="1" lang="en-US" altLang="ja-JP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直接ご案内いたします！</a:t>
            </a:r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32AD9912-6D4F-BA91-3D56-AD979168FA6E}"/>
              </a:ext>
            </a:extLst>
          </p:cNvPr>
          <p:cNvSpPr txBox="1"/>
          <p:nvPr/>
        </p:nvSpPr>
        <p:spPr>
          <a:xfrm>
            <a:off x="4534905" y="7501144"/>
            <a:ext cx="1367792" cy="258785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講師</a:t>
            </a:r>
            <a:endParaRPr sz="16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957" y="5819331"/>
            <a:ext cx="1862596" cy="1162299"/>
          </a:xfrm>
          <a:prstGeom prst="rect">
            <a:avLst/>
          </a:prstGeom>
        </p:spPr>
      </p:pic>
      <p:pic>
        <p:nvPicPr>
          <p:cNvPr id="26" name="図 25" descr="ロゴ, 会社名&#10;&#10;自動的に生成された説明">
            <a:extLst>
              <a:ext uri="{FF2B5EF4-FFF2-40B4-BE49-F238E27FC236}">
                <a16:creationId xmlns:a16="http://schemas.microsoft.com/office/drawing/2014/main" id="{A6B63EC2-D589-11F0-247B-A9C5F7DCD4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84"/>
            <a:ext cx="1130742" cy="110776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920" y="2317391"/>
            <a:ext cx="3920290" cy="253786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" y="2320247"/>
            <a:ext cx="3897065" cy="2535007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25" y="5829560"/>
            <a:ext cx="914247" cy="914247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073953" y="1843038"/>
            <a:ext cx="5944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説明会当日にご成約いただいたお客様にプレゼントをご用意！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68900" y="4601436"/>
            <a:ext cx="18133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PHOTO BY TSUNEO NAKAMURA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072577" y="4615624"/>
            <a:ext cx="18133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PHOTO BY TSUNEO NAKAMURA</a:t>
            </a:r>
          </a:p>
        </p:txBody>
      </p:sp>
      <p:pic>
        <p:nvPicPr>
          <p:cNvPr id="30" name="図 2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1" y="-3350"/>
            <a:ext cx="7593388" cy="10696749"/>
          </a:xfrm>
          <a:prstGeom prst="rect">
            <a:avLst/>
          </a:prstGeom>
          <a:ln>
            <a:noFill/>
          </a:ln>
        </p:spPr>
      </p:pic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539F5227-A6EE-FC5A-0F58-F19981954E27}"/>
              </a:ext>
            </a:extLst>
          </p:cNvPr>
          <p:cNvSpPr/>
          <p:nvPr/>
        </p:nvSpPr>
        <p:spPr>
          <a:xfrm>
            <a:off x="543492" y="6596016"/>
            <a:ext cx="6483645" cy="2156964"/>
          </a:xfrm>
          <a:prstGeom prst="rect">
            <a:avLst/>
          </a:prstGeom>
          <a:gradFill flip="none" rotWithShape="1">
            <a:gsLst>
              <a:gs pos="0">
                <a:srgbClr val="4472C4">
                  <a:lumMod val="5000"/>
                  <a:lumOff val="95000"/>
                </a:srgbClr>
              </a:gs>
              <a:gs pos="74000">
                <a:srgbClr val="4472C4">
                  <a:lumMod val="45000"/>
                  <a:lumOff val="55000"/>
                </a:srgbClr>
              </a:gs>
              <a:gs pos="83000">
                <a:srgbClr val="4472C4">
                  <a:lumMod val="45000"/>
                  <a:lumOff val="55000"/>
                </a:srgbClr>
              </a:gs>
              <a:gs pos="100000">
                <a:srgbClr val="4472C4">
                  <a:lumMod val="30000"/>
                  <a:lumOff val="70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50" name="図 49"/>
          <p:cNvPicPr/>
          <p:nvPr/>
        </p:nvPicPr>
        <p:blipFill>
          <a:blip r:embed="rId10"/>
          <a:stretch>
            <a:fillRect/>
          </a:stretch>
        </p:blipFill>
        <p:spPr>
          <a:xfrm>
            <a:off x="5468206" y="7048274"/>
            <a:ext cx="1560097" cy="171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" name="図 5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881374" y="644683"/>
            <a:ext cx="5350982" cy="3005237"/>
          </a:xfrm>
          <a:prstGeom prst="rect">
            <a:avLst/>
          </a:prstGeom>
          <a:ln>
            <a:noFill/>
          </a:ln>
          <a:effectLst>
            <a:softEdge rad="1270000"/>
          </a:effectLst>
        </p:spPr>
      </p:pic>
      <p:sp>
        <p:nvSpPr>
          <p:cNvPr id="52" name="object 3"/>
          <p:cNvSpPr txBox="1"/>
          <p:nvPr/>
        </p:nvSpPr>
        <p:spPr>
          <a:xfrm>
            <a:off x="798974" y="7372900"/>
            <a:ext cx="3441396" cy="1633549"/>
          </a:xfrm>
          <a:prstGeom prst="rect">
            <a:avLst/>
          </a:prstGeom>
        </p:spPr>
        <p:txBody>
          <a:bodyPr vert="horz" wrap="square" lIns="0" tIns="1866" rIns="0" bIns="0" rtlCol="0">
            <a:spAutoFit/>
          </a:bodyPr>
          <a:lstStyle/>
          <a:p>
            <a:pPr algn="l" rtl="0" fontAlgn="base"/>
            <a:r>
              <a:rPr lang="ja-JP" altLang="ja-JP" sz="10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日本に約８０人のクルーズマスターの一人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</a:p>
          <a:p>
            <a:pPr algn="l" rtl="0" fontAlgn="base"/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BS</a:t>
            </a: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朝日「世界の船旅」出演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  <a:b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■小学館「さぁ。夢のクルーズへ！」執筆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</a:p>
          <a:p>
            <a:pPr algn="l" rtl="0" fontAlgn="base"/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■ＦＭ東京「ＳＥＶＥＮ　ＳＥＡＳ」パーソナリティ（番組終了）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</a:p>
          <a:p>
            <a:pPr algn="l" rtl="0" fontAlgn="base"/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■クルーズや港に関わる多数の講演やセミナーの講師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​</a:t>
            </a:r>
          </a:p>
          <a:p>
            <a:pPr fontAlgn="base"/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■２０１９年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JTB</a:t>
            </a: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世界一周チャータークルーズ１００日間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JTB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南米チャータークルーズ</a:t>
            </a:r>
            <a:r>
              <a:rPr lang="en-US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91</a:t>
            </a:r>
            <a:r>
              <a:rPr lang="ja-JP" altLang="en-US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日間</a:t>
            </a:r>
            <a:r>
              <a:rPr lang="ja-JP" altLang="ja-JP" sz="1100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に統括として全行程乗船</a:t>
            </a:r>
            <a:endParaRPr lang="en-US" altLang="ja-JP" sz="1100" dirty="0">
              <a:solidFill>
                <a:srgbClr val="00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443" marR="4978" indent="16175" algn="just">
              <a:lnSpc>
                <a:spcPct val="130600"/>
              </a:lnSpc>
              <a:spcBef>
                <a:spcPts val="691"/>
              </a:spcBef>
            </a:pPr>
            <a:endParaRPr sz="931" dirty="0"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3"/>
            </a:endParaRPr>
          </a:p>
        </p:txBody>
      </p:sp>
      <p:sp>
        <p:nvSpPr>
          <p:cNvPr id="53" name="object 27">
            <a:extLst>
              <a:ext uri="{FF2B5EF4-FFF2-40B4-BE49-F238E27FC236}">
                <a16:creationId xmlns:a16="http://schemas.microsoft.com/office/drawing/2014/main" id="{32AD9912-6D4F-BA91-3D56-AD979168FA6E}"/>
              </a:ext>
            </a:extLst>
          </p:cNvPr>
          <p:cNvSpPr txBox="1"/>
          <p:nvPr/>
        </p:nvSpPr>
        <p:spPr>
          <a:xfrm>
            <a:off x="3842354" y="6733255"/>
            <a:ext cx="3462323" cy="258785"/>
          </a:xfrm>
          <a:prstGeom prst="rect">
            <a:avLst/>
          </a:prstGeom>
        </p:spPr>
        <p:txBody>
          <a:bodyPr vert="horz" wrap="square" lIns="0" tIns="12442" rIns="0" bIns="0" rtlCol="0">
            <a:spAutoFit/>
          </a:bodyPr>
          <a:lstStyle/>
          <a:p>
            <a:pPr marL="12443" algn="ctr">
              <a:spcBef>
                <a:spcPts val="98"/>
              </a:spcBef>
            </a:pPr>
            <a:r>
              <a:rPr lang="ja-JP" altLang="en-US" sz="16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講師：齋藤　和宏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（</a:t>
            </a:r>
            <a:r>
              <a:rPr lang="en-US" altLang="ja-JP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JTB</a:t>
            </a:r>
            <a:r>
              <a:rPr lang="ja-JP" altLang="en-US" sz="12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Impact"/>
              </a:rPr>
              <a:t>クルーズ本店）</a:t>
            </a:r>
            <a:endParaRPr sz="12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Impact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-2008690" y="6169137"/>
            <a:ext cx="906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開催日：</a:t>
            </a:r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</a:t>
            </a:r>
            <a:r>
              <a:rPr kumimoji="1" lang="ja-JP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日（水）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712345" y="6575130"/>
            <a:ext cx="38366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時間：</a:t>
            </a:r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13</a:t>
            </a: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</a:t>
            </a: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14</a:t>
            </a: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：</a:t>
            </a:r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30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会場：そごう横浜店</a:t>
            </a:r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9</a:t>
            </a:r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階ﾐｰﾃｨﾝｸﾞﾙｰﾑ</a:t>
            </a:r>
            <a:r>
              <a:rPr kumimoji="1" lang="en-US" altLang="ja-JP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B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参加費　無料／完全予約制</a:t>
            </a:r>
            <a:endParaRPr kumimoji="1" lang="en-US" altLang="ja-JP" sz="1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100377" y="54372"/>
            <a:ext cx="1307552" cy="8282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413" y="95698"/>
            <a:ext cx="1251157" cy="83504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776" y="9383876"/>
            <a:ext cx="1061783" cy="1061783"/>
          </a:xfrm>
          <a:prstGeom prst="rect">
            <a:avLst/>
          </a:prstGeom>
        </p:spPr>
      </p:pic>
      <p:sp>
        <p:nvSpPr>
          <p:cNvPr id="59" name="正方形/長方形 58"/>
          <p:cNvSpPr/>
          <p:nvPr/>
        </p:nvSpPr>
        <p:spPr>
          <a:xfrm>
            <a:off x="4787805" y="9154677"/>
            <a:ext cx="1826773" cy="230585"/>
          </a:xfrm>
          <a:prstGeom prst="rect">
            <a:avLst/>
          </a:prstGeom>
          <a:solidFill>
            <a:schemeClr val="bg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お申込みはこちらから</a:t>
            </a:r>
          </a:p>
        </p:txBody>
      </p:sp>
      <p:sp>
        <p:nvSpPr>
          <p:cNvPr id="49" name="object 2"/>
          <p:cNvSpPr txBox="1"/>
          <p:nvPr/>
        </p:nvSpPr>
        <p:spPr>
          <a:xfrm>
            <a:off x="524990" y="3269771"/>
            <a:ext cx="6520650" cy="2762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zh-TW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飛鳥</a:t>
            </a:r>
            <a:r>
              <a:rPr lang="en-US" altLang="zh-TW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r>
              <a:rPr lang="zh-TW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就航</a:t>
            </a:r>
            <a:r>
              <a:rPr lang="en-US" altLang="zh-TW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zh-TW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周年記念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2026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年に栄光の就航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周年を迎える日本船籍屈指の人気客船「飛鳥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」。アジアグランドクルーズでは、</a:t>
            </a:r>
            <a:endParaRPr lang="en-US" altLang="ja-JP" sz="10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コンパクトな日程でありながら、魅力に満ちたアジアの歴史・文化、そして雄大な自然をご堪能いただけます。さらに、就航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周年を迎えるこの記念すべき節目を祝福し、豪華特典やアニバーサリーディナーをお楽しみいただけます。</a:t>
            </a:r>
            <a:endParaRPr lang="en-US" altLang="ja-JP" sz="10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【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アラスカ・ハワイグランドクルーズ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10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・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46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間の壮大な航海で、氷河が威容を誇り、多彩な野生動物が息づくアラスカと、紺碧の海と空が織りなす太平洋の楽園ハワイへ！雄大なスケールの大自然、優美な街並み、多彩な文化、そして深い歴史との出会いが待っています。</a:t>
            </a:r>
            <a:endParaRPr lang="en-US" altLang="ja-JP" sz="10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すべてのお客様を心よりお迎えします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・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「クルーズって少しハードルが高そう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…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」とお感じの方もどうぞご安心ください！クルーズ乗船が初めての方、ロングクルーズが初体験の方、飛鳥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Ⅱ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をご愛顧いただいているリピーターの方、すべての皆様に向けて、心を込めてご案内いたします！</a:t>
            </a:r>
            <a:endParaRPr lang="en-US" altLang="ja-JP" sz="10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altLang="ja-JP" sz="40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革新の結晶「飛鳥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Ⅲ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・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7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日に華麗なデビューを飾った革新の結晶「飛鳥</a:t>
            </a:r>
            <a:r>
              <a:rPr lang="en-US" altLang="ja-JP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Ⅲ</a:t>
            </a:r>
            <a:r>
              <a:rPr lang="ja-JP" altLang="en-US" sz="105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」の数々の魅力についてもお伝えいたします。</a:t>
            </a:r>
            <a:endParaRPr lang="en-US" altLang="ja-JP" sz="10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ヒラギノ明朝 ProN W6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494624" y="9344258"/>
            <a:ext cx="5753100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ja-JP" sz="1800" b="1" kern="100" dirty="0" smtClean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ＪＴＢ</a:t>
            </a:r>
            <a:r>
              <a:rPr lang="ja-JP" altLang="en-US" b="1" kern="100" dirty="0" smtClean="0">
                <a:solidFill>
                  <a:schemeClr val="bg1"/>
                </a:solidFill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たまプラーザ テラス</a:t>
            </a:r>
            <a:r>
              <a:rPr lang="ja-JP" altLang="en-US" sz="1800" b="1" kern="100" dirty="0" smtClean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店</a:t>
            </a:r>
            <a:endParaRPr lang="ja-JP" sz="105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b="1" kern="100" dirty="0">
                <a:solidFill>
                  <a:schemeClr val="bg1"/>
                </a:solidFill>
                <a:effectLst/>
                <a:latin typeface="HGP明朝E" panose="02020900000000000000" pitchFamily="18" charset="-128"/>
                <a:ea typeface="ＭＳ 明朝" panose="02020609040205080304" pitchFamily="17" charset="-128"/>
                <a:cs typeface="Times New Roman" panose="02020603050405020304" pitchFamily="18" charset="0"/>
              </a:rPr>
              <a:t>TEL</a:t>
            </a:r>
            <a:r>
              <a:rPr lang="ja-JP" sz="20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0</a:t>
            </a:r>
            <a:r>
              <a:rPr lang="en-US" altLang="ja-JP" sz="20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45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-</a:t>
            </a:r>
            <a:r>
              <a:rPr lang="en-US" altLang="ja-JP" sz="20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465</a:t>
            </a:r>
            <a:r>
              <a:rPr lang="en-US" sz="20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-</a:t>
            </a:r>
            <a:r>
              <a:rPr lang="en-US" altLang="ja-JP" sz="2000" b="1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2970</a:t>
            </a:r>
            <a:endParaRPr lang="ja-JP" sz="105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508000" algn="just">
              <a:spcAft>
                <a:spcPts val="0"/>
              </a:spcAft>
            </a:pPr>
            <a:r>
              <a:rPr lang="ja-JP" altLang="en-US" sz="10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　　　　　　　　　　　　　　　　　　　</a:t>
            </a:r>
            <a:r>
              <a:rPr lang="ja-JP" sz="10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【営業時間】</a:t>
            </a:r>
            <a:r>
              <a:rPr lang="en-US" sz="10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10</a:t>
            </a:r>
            <a:r>
              <a:rPr lang="ja-JP" sz="10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：</a:t>
            </a:r>
            <a:r>
              <a:rPr lang="en-US" altLang="ja-JP" sz="10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00</a:t>
            </a:r>
            <a:r>
              <a:rPr lang="ja-JP" sz="10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～</a:t>
            </a:r>
            <a:r>
              <a:rPr lang="en-US" altLang="ja-JP" sz="10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20:00</a:t>
            </a:r>
            <a:r>
              <a:rPr lang="ja-JP" sz="1000" kern="100" dirty="0">
                <a:solidFill>
                  <a:schemeClr val="bg1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　　　　</a:t>
            </a:r>
            <a:endParaRPr lang="ja-JP" sz="1050" kern="100" dirty="0">
              <a:solidFill>
                <a:schemeClr val="bg1"/>
              </a:solidFill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46897" y="2004964"/>
            <a:ext cx="7139957" cy="9810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3600" b="1" kern="100" dirty="0">
                <a:solidFill>
                  <a:srgbClr val="948A54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「飛鳥</a:t>
            </a:r>
            <a:r>
              <a:rPr lang="en-US" altLang="ja-JP" sz="3600" b="1" kern="100" dirty="0">
                <a:solidFill>
                  <a:srgbClr val="948A54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Ⅱ</a:t>
            </a:r>
            <a:r>
              <a:rPr lang="ja-JP" altLang="en-US" sz="3600" b="1" kern="100" dirty="0">
                <a:solidFill>
                  <a:srgbClr val="948A54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」・「飛鳥</a:t>
            </a:r>
            <a:r>
              <a:rPr lang="en-US" altLang="ja-JP" sz="3600" b="1" kern="100" dirty="0">
                <a:solidFill>
                  <a:srgbClr val="948A54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Ⅲ</a:t>
            </a:r>
            <a:r>
              <a:rPr lang="ja-JP" altLang="en-US" sz="3600" b="1" kern="100" dirty="0">
                <a:solidFill>
                  <a:srgbClr val="948A54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」クルーズ説明会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164258" y="965661"/>
            <a:ext cx="6124575" cy="98107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3600" b="1" kern="100" dirty="0">
                <a:solidFill>
                  <a:srgbClr val="948A54"/>
                </a:solidFill>
                <a:effectLst/>
                <a:latin typeface="Century" panose="02040604050505020304" pitchFamily="18" charset="0"/>
                <a:ea typeface="HGP明朝E" panose="02020900000000000000" pitchFamily="18" charset="-128"/>
                <a:cs typeface="Times New Roman" panose="02020603050405020304" pitchFamily="18" charset="0"/>
              </a:rPr>
              <a:t>クルーズマスターがご案内</a:t>
            </a:r>
            <a:endParaRPr lang="ja-JP" sz="36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105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 </a:t>
            </a:r>
            <a:endParaRPr lang="ja-JP" sz="105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45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縞模様">
  <a:themeElements>
    <a:clrScheme name="縞模様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縞模様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縞模様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縞模様</Template>
  <TotalTime>492</TotalTime>
  <Words>509</Words>
  <Application>Microsoft Office PowerPoint</Application>
  <PresentationFormat>ユーザー設定</PresentationFormat>
  <Paragraphs>60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5" baseType="lpstr">
      <vt:lpstr>BIZ UDPゴシック</vt:lpstr>
      <vt:lpstr>HGP明朝E</vt:lpstr>
      <vt:lpstr>ＭＳ ゴシック</vt:lpstr>
      <vt:lpstr>ＭＳ 明朝</vt:lpstr>
      <vt:lpstr>ヒラギノ明朝 ProN W3</vt:lpstr>
      <vt:lpstr>ヒラギノ明朝 ProN W6</vt:lpstr>
      <vt:lpstr>游ゴシック</vt:lpstr>
      <vt:lpstr>Calibri</vt:lpstr>
      <vt:lpstr>Century</vt:lpstr>
      <vt:lpstr>Corbel</vt:lpstr>
      <vt:lpstr>Impact</vt:lpstr>
      <vt:lpstr>Times New Roman</vt:lpstr>
      <vt:lpstr>Wingdings</vt:lpstr>
      <vt:lpstr>縞模様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2318-M1</dc:creator>
  <cp:lastModifiedBy>反町 英里(JTB)</cp:lastModifiedBy>
  <cp:revision>55</cp:revision>
  <cp:lastPrinted>2025-09-01T07:36:10Z</cp:lastPrinted>
  <dcterms:created xsi:type="dcterms:W3CDTF">2024-02-23T04:40:57Z</dcterms:created>
  <dcterms:modified xsi:type="dcterms:W3CDTF">2025-09-08T04:40:59Z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